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56" r:id="rId4"/>
    <p:sldId id="259" r:id="rId5"/>
    <p:sldId id="258" r:id="rId6"/>
    <p:sldId id="257" r:id="rId7"/>
    <p:sldId id="268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87" r:id="rId17"/>
    <p:sldId id="295" r:id="rId18"/>
    <p:sldId id="318" r:id="rId19"/>
    <p:sldId id="289" r:id="rId20"/>
    <p:sldId id="319" r:id="rId21"/>
    <p:sldId id="320" r:id="rId22"/>
    <p:sldId id="277" r:id="rId23"/>
    <p:sldId id="279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21" r:id="rId33"/>
    <p:sldId id="322" r:id="rId34"/>
    <p:sldId id="342" r:id="rId35"/>
    <p:sldId id="344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6" r:id="rId56"/>
    <p:sldId id="278" r:id="rId57"/>
    <p:sldId id="345" r:id="rId58"/>
    <p:sldId id="347" r:id="rId59"/>
    <p:sldId id="267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-2664" y="-8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1CB1D-5B07-436E-986D-D51A747D88FB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336CAF55-C980-42BD-A492-7DEA7EC42053}">
      <dgm:prSet phldrT="[텍스트]"/>
      <dgm:spPr/>
      <dgm:t>
        <a:bodyPr/>
        <a:lstStyle/>
        <a:p>
          <a:pPr latinLnBrk="1"/>
          <a:r>
            <a:rPr lang="ko-KR" altLang="en-US" dirty="0" smtClean="0"/>
            <a:t>장소</a:t>
          </a:r>
          <a:endParaRPr lang="ko-KR" altLang="en-US" dirty="0"/>
        </a:p>
      </dgm:t>
    </dgm:pt>
    <dgm:pt modelId="{89066C27-8896-42CE-A447-8AAC94539BB6}" type="parTrans" cxnId="{52BB4073-266D-4784-8CFC-BD8B18FC61EE}">
      <dgm:prSet/>
      <dgm:spPr/>
      <dgm:t>
        <a:bodyPr/>
        <a:lstStyle/>
        <a:p>
          <a:pPr latinLnBrk="1"/>
          <a:endParaRPr lang="ko-KR" altLang="en-US"/>
        </a:p>
      </dgm:t>
    </dgm:pt>
    <dgm:pt modelId="{ECC83F1C-B47E-47FF-8F19-D878C3F6CEC9}" type="sibTrans" cxnId="{52BB4073-266D-4784-8CFC-BD8B18FC61EE}">
      <dgm:prSet/>
      <dgm:spPr/>
      <dgm:t>
        <a:bodyPr/>
        <a:lstStyle/>
        <a:p>
          <a:pPr latinLnBrk="1"/>
          <a:endParaRPr lang="ko-KR" altLang="en-US"/>
        </a:p>
      </dgm:t>
    </dgm:pt>
    <dgm:pt modelId="{B6615D30-12FD-4AEF-98E2-267770DC09D9}">
      <dgm:prSet phldrT="[텍스트]"/>
      <dgm:spPr/>
      <dgm:t>
        <a:bodyPr/>
        <a:lstStyle/>
        <a:p>
          <a:pPr latinLnBrk="1"/>
          <a:r>
            <a:rPr lang="ko-KR" altLang="en-US" dirty="0" smtClean="0"/>
            <a:t>시간</a:t>
          </a:r>
          <a:endParaRPr lang="ko-KR" altLang="en-US" dirty="0"/>
        </a:p>
      </dgm:t>
    </dgm:pt>
    <dgm:pt modelId="{F7CB95F5-7D6D-4C2E-9E99-A8DFE197F962}" type="parTrans" cxnId="{80CB128D-163A-4BF9-B343-F6673D03599A}">
      <dgm:prSet/>
      <dgm:spPr/>
      <dgm:t>
        <a:bodyPr/>
        <a:lstStyle/>
        <a:p>
          <a:pPr latinLnBrk="1"/>
          <a:endParaRPr lang="ko-KR" altLang="en-US"/>
        </a:p>
      </dgm:t>
    </dgm:pt>
    <dgm:pt modelId="{8C600DBB-439D-4AF7-9748-77709B096A48}" type="sibTrans" cxnId="{80CB128D-163A-4BF9-B343-F6673D03599A}">
      <dgm:prSet/>
      <dgm:spPr/>
      <dgm:t>
        <a:bodyPr/>
        <a:lstStyle/>
        <a:p>
          <a:pPr latinLnBrk="1"/>
          <a:endParaRPr lang="ko-KR" altLang="en-US"/>
        </a:p>
      </dgm:t>
    </dgm:pt>
    <dgm:pt modelId="{99896265-C443-4ACB-BF79-104ED702D716}">
      <dgm:prSet phldrT="[텍스트]"/>
      <dgm:spPr/>
      <dgm:t>
        <a:bodyPr/>
        <a:lstStyle/>
        <a:p>
          <a:pPr latinLnBrk="1"/>
          <a:r>
            <a:rPr lang="ko-KR" altLang="en-US" dirty="0" smtClean="0"/>
            <a:t>인원</a:t>
          </a:r>
          <a:endParaRPr lang="ko-KR" altLang="en-US" dirty="0"/>
        </a:p>
      </dgm:t>
    </dgm:pt>
    <dgm:pt modelId="{10892DA3-1B82-4DFA-BD1C-97E54817BE17}" type="parTrans" cxnId="{7F2A9F15-71F3-4783-A3D6-546DB3DA1076}">
      <dgm:prSet/>
      <dgm:spPr/>
      <dgm:t>
        <a:bodyPr/>
        <a:lstStyle/>
        <a:p>
          <a:pPr latinLnBrk="1"/>
          <a:endParaRPr lang="ko-KR" altLang="en-US"/>
        </a:p>
      </dgm:t>
    </dgm:pt>
    <dgm:pt modelId="{54CD9243-4010-4473-81E7-FCAAEC97F9E2}" type="sibTrans" cxnId="{7F2A9F15-71F3-4783-A3D6-546DB3DA1076}">
      <dgm:prSet/>
      <dgm:spPr/>
      <dgm:t>
        <a:bodyPr/>
        <a:lstStyle/>
        <a:p>
          <a:pPr latinLnBrk="1"/>
          <a:endParaRPr lang="ko-KR" altLang="en-US"/>
        </a:p>
      </dgm:t>
    </dgm:pt>
    <dgm:pt modelId="{23428865-E346-41F3-9548-94D49DC302CF}" type="pres">
      <dgm:prSet presAssocID="{A151CB1D-5B07-436E-986D-D51A747D88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E103ED-95C5-409D-B016-1BEA598AC023}" type="pres">
      <dgm:prSet presAssocID="{336CAF55-C980-42BD-A492-7DEA7EC4205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6195BA-FD60-4169-B23C-311C4CF4429D}" type="pres">
      <dgm:prSet presAssocID="{ECC83F1C-B47E-47FF-8F19-D878C3F6CEC9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665D000-C8D6-4258-AA1F-1425DB54CA13}" type="pres">
      <dgm:prSet presAssocID="{ECC83F1C-B47E-47FF-8F19-D878C3F6CEC9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56ACF93-B998-46CE-98E8-4BCA03B03E55}" type="pres">
      <dgm:prSet presAssocID="{B6615D30-12FD-4AEF-98E2-267770DC09D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3562EA-0FCB-48A6-9D17-67AAC0C1F4A2}" type="pres">
      <dgm:prSet presAssocID="{8C600DBB-439D-4AF7-9748-77709B096A48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655EAF4-AE66-4DAB-AD1A-12096269DE16}" type="pres">
      <dgm:prSet presAssocID="{8C600DBB-439D-4AF7-9748-77709B096A48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4B34082-F440-4AE1-A488-48DF7ADD5484}" type="pres">
      <dgm:prSet presAssocID="{99896265-C443-4ACB-BF79-104ED702D7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CC2755-AF03-49AF-8A64-F8DD4D547B92}" type="pres">
      <dgm:prSet presAssocID="{54CD9243-4010-4473-81E7-FCAAEC97F9E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E81163E-FA7C-4510-BDC3-7EDCA46225BE}" type="pres">
      <dgm:prSet presAssocID="{54CD9243-4010-4473-81E7-FCAAEC97F9E2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7EB21D0-0D3D-4547-BD30-DE9EB041EDF8}" type="presOf" srcId="{54CD9243-4010-4473-81E7-FCAAEC97F9E2}" destId="{8E81163E-FA7C-4510-BDC3-7EDCA46225BE}" srcOrd="1" destOrd="0" presId="urn:microsoft.com/office/officeart/2005/8/layout/cycle7"/>
    <dgm:cxn modelId="{180089FC-32E3-40A7-B5FB-1AE904562BE5}" type="presOf" srcId="{ECC83F1C-B47E-47FF-8F19-D878C3F6CEC9}" destId="{9F6195BA-FD60-4169-B23C-311C4CF4429D}" srcOrd="0" destOrd="0" presId="urn:microsoft.com/office/officeart/2005/8/layout/cycle7"/>
    <dgm:cxn modelId="{349541BF-3742-4F63-AF15-C812DFC54F19}" type="presOf" srcId="{8C600DBB-439D-4AF7-9748-77709B096A48}" destId="{D13562EA-0FCB-48A6-9D17-67AAC0C1F4A2}" srcOrd="0" destOrd="0" presId="urn:microsoft.com/office/officeart/2005/8/layout/cycle7"/>
    <dgm:cxn modelId="{7F2A9F15-71F3-4783-A3D6-546DB3DA1076}" srcId="{A151CB1D-5B07-436E-986D-D51A747D88FB}" destId="{99896265-C443-4ACB-BF79-104ED702D716}" srcOrd="2" destOrd="0" parTransId="{10892DA3-1B82-4DFA-BD1C-97E54817BE17}" sibTransId="{54CD9243-4010-4473-81E7-FCAAEC97F9E2}"/>
    <dgm:cxn modelId="{80CB128D-163A-4BF9-B343-F6673D03599A}" srcId="{A151CB1D-5B07-436E-986D-D51A747D88FB}" destId="{B6615D30-12FD-4AEF-98E2-267770DC09D9}" srcOrd="1" destOrd="0" parTransId="{F7CB95F5-7D6D-4C2E-9E99-A8DFE197F962}" sibTransId="{8C600DBB-439D-4AF7-9748-77709B096A48}"/>
    <dgm:cxn modelId="{209AA4A0-E54B-4C09-960C-7248B849A8BA}" type="presOf" srcId="{336CAF55-C980-42BD-A492-7DEA7EC42053}" destId="{64E103ED-95C5-409D-B016-1BEA598AC023}" srcOrd="0" destOrd="0" presId="urn:microsoft.com/office/officeart/2005/8/layout/cycle7"/>
    <dgm:cxn modelId="{4D3E626F-8CAF-4C0F-B5A2-7785C02AFE0C}" type="presOf" srcId="{A151CB1D-5B07-436E-986D-D51A747D88FB}" destId="{23428865-E346-41F3-9548-94D49DC302CF}" srcOrd="0" destOrd="0" presId="urn:microsoft.com/office/officeart/2005/8/layout/cycle7"/>
    <dgm:cxn modelId="{98138E8A-A08A-48D7-9602-C45CB407E935}" type="presOf" srcId="{8C600DBB-439D-4AF7-9748-77709B096A48}" destId="{9655EAF4-AE66-4DAB-AD1A-12096269DE16}" srcOrd="1" destOrd="0" presId="urn:microsoft.com/office/officeart/2005/8/layout/cycle7"/>
    <dgm:cxn modelId="{56A105CB-58C5-4A27-A4EC-0FAC046057A5}" type="presOf" srcId="{54CD9243-4010-4473-81E7-FCAAEC97F9E2}" destId="{F1CC2755-AF03-49AF-8A64-F8DD4D547B92}" srcOrd="0" destOrd="0" presId="urn:microsoft.com/office/officeart/2005/8/layout/cycle7"/>
    <dgm:cxn modelId="{0FA5B67F-9BB4-4DB0-9802-40D547D4FC74}" type="presOf" srcId="{99896265-C443-4ACB-BF79-104ED702D716}" destId="{84B34082-F440-4AE1-A488-48DF7ADD5484}" srcOrd="0" destOrd="0" presId="urn:microsoft.com/office/officeart/2005/8/layout/cycle7"/>
    <dgm:cxn modelId="{E3599E80-E68E-43FB-9BAB-132B5D65FDE1}" type="presOf" srcId="{B6615D30-12FD-4AEF-98E2-267770DC09D9}" destId="{356ACF93-B998-46CE-98E8-4BCA03B03E55}" srcOrd="0" destOrd="0" presId="urn:microsoft.com/office/officeart/2005/8/layout/cycle7"/>
    <dgm:cxn modelId="{48F86D13-FB9B-4881-A8CC-A52EC552EB33}" type="presOf" srcId="{ECC83F1C-B47E-47FF-8F19-D878C3F6CEC9}" destId="{2665D000-C8D6-4258-AA1F-1425DB54CA13}" srcOrd="1" destOrd="0" presId="urn:microsoft.com/office/officeart/2005/8/layout/cycle7"/>
    <dgm:cxn modelId="{52BB4073-266D-4784-8CFC-BD8B18FC61EE}" srcId="{A151CB1D-5B07-436E-986D-D51A747D88FB}" destId="{336CAF55-C980-42BD-A492-7DEA7EC42053}" srcOrd="0" destOrd="0" parTransId="{89066C27-8896-42CE-A447-8AAC94539BB6}" sibTransId="{ECC83F1C-B47E-47FF-8F19-D878C3F6CEC9}"/>
    <dgm:cxn modelId="{96120C58-ED93-4C64-BCC9-925AF3A120E7}" type="presParOf" srcId="{23428865-E346-41F3-9548-94D49DC302CF}" destId="{64E103ED-95C5-409D-B016-1BEA598AC023}" srcOrd="0" destOrd="0" presId="urn:microsoft.com/office/officeart/2005/8/layout/cycle7"/>
    <dgm:cxn modelId="{6D11263B-E330-448A-BA17-CA1B776111B0}" type="presParOf" srcId="{23428865-E346-41F3-9548-94D49DC302CF}" destId="{9F6195BA-FD60-4169-B23C-311C4CF4429D}" srcOrd="1" destOrd="0" presId="urn:microsoft.com/office/officeart/2005/8/layout/cycle7"/>
    <dgm:cxn modelId="{DE3D6422-3A2A-4360-A87E-38E100969141}" type="presParOf" srcId="{9F6195BA-FD60-4169-B23C-311C4CF4429D}" destId="{2665D000-C8D6-4258-AA1F-1425DB54CA13}" srcOrd="0" destOrd="0" presId="urn:microsoft.com/office/officeart/2005/8/layout/cycle7"/>
    <dgm:cxn modelId="{AAE04C70-F3CD-4C8B-891B-561E450932D7}" type="presParOf" srcId="{23428865-E346-41F3-9548-94D49DC302CF}" destId="{356ACF93-B998-46CE-98E8-4BCA03B03E55}" srcOrd="2" destOrd="0" presId="urn:microsoft.com/office/officeart/2005/8/layout/cycle7"/>
    <dgm:cxn modelId="{D93E9236-9641-4DAE-970F-FF115E541E5B}" type="presParOf" srcId="{23428865-E346-41F3-9548-94D49DC302CF}" destId="{D13562EA-0FCB-48A6-9D17-67AAC0C1F4A2}" srcOrd="3" destOrd="0" presId="urn:microsoft.com/office/officeart/2005/8/layout/cycle7"/>
    <dgm:cxn modelId="{3E9A4B8D-A019-4F12-AD2A-AF3A35DF70C7}" type="presParOf" srcId="{D13562EA-0FCB-48A6-9D17-67AAC0C1F4A2}" destId="{9655EAF4-AE66-4DAB-AD1A-12096269DE16}" srcOrd="0" destOrd="0" presId="urn:microsoft.com/office/officeart/2005/8/layout/cycle7"/>
    <dgm:cxn modelId="{A0FE8616-B52B-4A1A-8F99-E797DFD7252B}" type="presParOf" srcId="{23428865-E346-41F3-9548-94D49DC302CF}" destId="{84B34082-F440-4AE1-A488-48DF7ADD5484}" srcOrd="4" destOrd="0" presId="urn:microsoft.com/office/officeart/2005/8/layout/cycle7"/>
    <dgm:cxn modelId="{4A015F36-3DB4-484B-BFF9-1CA7CC212370}" type="presParOf" srcId="{23428865-E346-41F3-9548-94D49DC302CF}" destId="{F1CC2755-AF03-49AF-8A64-F8DD4D547B92}" srcOrd="5" destOrd="0" presId="urn:microsoft.com/office/officeart/2005/8/layout/cycle7"/>
    <dgm:cxn modelId="{436D69A0-DC48-44E3-8B26-B5C5B79DF7AB}" type="presParOf" srcId="{F1CC2755-AF03-49AF-8A64-F8DD4D547B92}" destId="{8E81163E-FA7C-4510-BDC3-7EDCA46225B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E103ED-95C5-409D-B016-1BEA598AC023}">
      <dsp:nvSpPr>
        <dsp:cNvPr id="0" name=""/>
        <dsp:cNvSpPr/>
      </dsp:nvSpPr>
      <dsp:spPr>
        <a:xfrm>
          <a:off x="1410720" y="383961"/>
          <a:ext cx="1707016" cy="8535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장소</a:t>
          </a:r>
          <a:endParaRPr lang="ko-KR" altLang="en-US" sz="2800" kern="1200" dirty="0"/>
        </a:p>
      </dsp:txBody>
      <dsp:txXfrm>
        <a:off x="1410720" y="383961"/>
        <a:ext cx="1707016" cy="853508"/>
      </dsp:txXfrm>
    </dsp:sp>
    <dsp:sp modelId="{9F6195BA-FD60-4169-B23C-311C4CF4429D}">
      <dsp:nvSpPr>
        <dsp:cNvPr id="0" name=""/>
        <dsp:cNvSpPr/>
      </dsp:nvSpPr>
      <dsp:spPr>
        <a:xfrm rot="3600000">
          <a:off x="2523969" y="1882636"/>
          <a:ext cx="890736" cy="2987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 rot="3600000">
        <a:off x="2523969" y="1882636"/>
        <a:ext cx="890736" cy="298727"/>
      </dsp:txXfrm>
    </dsp:sp>
    <dsp:sp modelId="{356ACF93-B998-46CE-98E8-4BCA03B03E55}">
      <dsp:nvSpPr>
        <dsp:cNvPr id="0" name=""/>
        <dsp:cNvSpPr/>
      </dsp:nvSpPr>
      <dsp:spPr>
        <a:xfrm>
          <a:off x="2820938" y="2826531"/>
          <a:ext cx="1707016" cy="85350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시간</a:t>
          </a:r>
          <a:endParaRPr lang="ko-KR" altLang="en-US" sz="2800" kern="1200" dirty="0"/>
        </a:p>
      </dsp:txBody>
      <dsp:txXfrm>
        <a:off x="2820938" y="2826531"/>
        <a:ext cx="1707016" cy="853508"/>
      </dsp:txXfrm>
    </dsp:sp>
    <dsp:sp modelId="{D13562EA-0FCB-48A6-9D17-67AAC0C1F4A2}">
      <dsp:nvSpPr>
        <dsp:cNvPr id="0" name=""/>
        <dsp:cNvSpPr/>
      </dsp:nvSpPr>
      <dsp:spPr>
        <a:xfrm rot="10800000">
          <a:off x="1818860" y="3103921"/>
          <a:ext cx="890736" cy="2987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 rot="10800000">
        <a:off x="1818860" y="3103921"/>
        <a:ext cx="890736" cy="298727"/>
      </dsp:txXfrm>
    </dsp:sp>
    <dsp:sp modelId="{84B34082-F440-4AE1-A488-48DF7ADD5484}">
      <dsp:nvSpPr>
        <dsp:cNvPr id="0" name=""/>
        <dsp:cNvSpPr/>
      </dsp:nvSpPr>
      <dsp:spPr>
        <a:xfrm>
          <a:off x="502" y="2826531"/>
          <a:ext cx="1707016" cy="85350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인원</a:t>
          </a:r>
          <a:endParaRPr lang="ko-KR" altLang="en-US" sz="2800" kern="1200" dirty="0"/>
        </a:p>
      </dsp:txBody>
      <dsp:txXfrm>
        <a:off x="502" y="2826531"/>
        <a:ext cx="1707016" cy="853508"/>
      </dsp:txXfrm>
    </dsp:sp>
    <dsp:sp modelId="{F1CC2755-AF03-49AF-8A64-F8DD4D547B92}">
      <dsp:nvSpPr>
        <dsp:cNvPr id="0" name=""/>
        <dsp:cNvSpPr/>
      </dsp:nvSpPr>
      <dsp:spPr>
        <a:xfrm rot="18000000">
          <a:off x="1113751" y="1882636"/>
          <a:ext cx="890736" cy="2987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 rot="18000000">
        <a:off x="1113751" y="1882636"/>
        <a:ext cx="890736" cy="29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12989-744C-4E31-B9F0-07CF053AE0D2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F7340-25E9-4864-A271-0ACCD0695D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F7340-25E9-4864-A271-0ACCD0695D1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1313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5218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7002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3133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0586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0270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0044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307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082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9033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37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0586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0744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2188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7002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3133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0586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0270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0044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307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0822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903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0270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378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0744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2188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700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130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300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9903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937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907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A9B3-F470-46A8-B53D-DB9FDBC2E76A}" type="datetimeFigureOut">
              <a:rPr lang="ko-KR" altLang="en-US" smtClean="0"/>
              <a:pPr/>
              <a:t>2018-01-23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36B7-A6CA-4864-98BF-2CDC947BFF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0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30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A9B3-F470-46A8-B53D-DB9FDBC2E76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336B7-A6CA-4864-98BF-2CDC947BFF4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30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.jpe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>
            <a:off x="251520" y="332656"/>
            <a:ext cx="8640960" cy="583264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24203" y="2967335"/>
            <a:ext cx="4295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</p:spTree>
    <p:extLst>
      <p:ext uri="{BB962C8B-B14F-4D97-AF65-F5344CB8AC3E}">
        <p14:creationId xmlns="" xmlns:p14="http://schemas.microsoft.com/office/powerpoint/2010/main" val="3399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  분석모델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99592" y="1700808"/>
            <a:ext cx="7488832" cy="45365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buFont typeface="Arial" pitchFamily="34" charset="0"/>
              <a:buChar char="•"/>
            </a:pPr>
            <a:r>
              <a:rPr lang="ko-KR" altLang="en-US" sz="2400" dirty="0" smtClean="0"/>
              <a:t>사용언어 </a:t>
            </a:r>
            <a:r>
              <a:rPr lang="en-US" altLang="ko-KR" sz="2400" dirty="0" smtClean="0"/>
              <a:t>: </a:t>
            </a:r>
            <a:r>
              <a:rPr lang="en-US" altLang="ko-KR" dirty="0" smtClean="0"/>
              <a:t>java,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(DB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)</a:t>
            </a:r>
            <a:endParaRPr lang="ko-KR" altLang="en-US" sz="2400" dirty="0" smtClean="0"/>
          </a:p>
          <a:p>
            <a:pPr fontAlgn="base"/>
            <a:r>
              <a:rPr lang="ko-KR" altLang="en-US" sz="2400" dirty="0" smtClean="0"/>
              <a:t>	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사용 툴</a:t>
            </a:r>
            <a:r>
              <a:rPr lang="en-US" altLang="ko-KR" sz="2400" dirty="0" smtClean="0"/>
              <a:t>: eclipse, workbench</a:t>
            </a:r>
          </a:p>
          <a:p>
            <a:pPr fontAlgn="base"/>
            <a:endParaRPr lang="en-US" altLang="ko-K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ko-KR" altLang="en-US" sz="2400" dirty="0" smtClean="0"/>
              <a:t>사용서버 </a:t>
            </a:r>
            <a:r>
              <a:rPr lang="en-US" altLang="ko-KR" sz="2400" dirty="0" smtClean="0"/>
              <a:t>: server(apache-tomcat8.5)</a:t>
            </a:r>
          </a:p>
          <a:p>
            <a:pPr fontAlgn="base">
              <a:buFont typeface="Arial" pitchFamily="34" charset="0"/>
              <a:buChar char="•"/>
            </a:pPr>
            <a:endParaRPr lang="en-US" altLang="ko-K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ko-KR" altLang="en-US" sz="2400" dirty="0" smtClean="0"/>
              <a:t>사용모델 </a:t>
            </a:r>
            <a:r>
              <a:rPr lang="en-US" altLang="ko-KR" sz="2400" dirty="0" smtClean="0"/>
              <a:t>: model2(</a:t>
            </a:r>
            <a:r>
              <a:rPr lang="en-US" altLang="ko-KR" sz="2400" dirty="0" err="1" smtClean="0"/>
              <a:t>mvc</a:t>
            </a:r>
            <a:r>
              <a:rPr lang="en-US" altLang="ko-KR" sz="2400" dirty="0" smtClean="0"/>
              <a:t>) 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1809" y="2776799"/>
              <a:ext cx="2919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기본 개발 환경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기본 개발 환경 구축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3568" y="1556792"/>
            <a:ext cx="31683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소프트웨어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568" y="2636912"/>
            <a:ext cx="31683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213285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Java(eclipse) - Apache tomcat -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Mysql</a:t>
            </a:r>
            <a:r>
              <a:rPr lang="en-US" altLang="ko-KR" sz="2400" dirty="0" smtClean="0">
                <a:solidFill>
                  <a:schemeClr val="bg1"/>
                </a:solidFill>
              </a:rPr>
              <a:t>(workbench)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3568" y="3284984"/>
            <a:ext cx="4032448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Server Computer(LP </a:t>
            </a:r>
            <a:r>
              <a:rPr lang="ko-KR" altLang="en-US" sz="1600" dirty="0" smtClean="0">
                <a:solidFill>
                  <a:schemeClr val="bg1"/>
                </a:solidFill>
              </a:rPr>
              <a:t>완료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한 대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ko-KR" altLang="en-US" sz="1600" dirty="0" smtClean="0">
              <a:solidFill>
                <a:schemeClr val="bg1"/>
              </a:solidFill>
            </a:endParaRPr>
          </a:p>
          <a:p>
            <a:pPr fontAlgn="base"/>
            <a:r>
              <a:rPr lang="ko-KR" altLang="en-US" sz="1600" dirty="0" smtClean="0">
                <a:solidFill>
                  <a:schemeClr val="bg1"/>
                </a:solidFill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</a:rPr>
              <a:t>Windows </a:t>
            </a:r>
            <a:r>
              <a:rPr lang="ko-KR" altLang="en-US" sz="1600" dirty="0" smtClean="0">
                <a:solidFill>
                  <a:schemeClr val="bg1"/>
                </a:solidFill>
              </a:rPr>
              <a:t>버전</a:t>
            </a:r>
          </a:p>
          <a:p>
            <a:pPr fontAlgn="base"/>
            <a:r>
              <a:rPr lang="ko-KR" altLang="en-US" sz="1600" dirty="0" smtClean="0">
                <a:solidFill>
                  <a:schemeClr val="bg1"/>
                </a:solidFill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</a:rPr>
              <a:t>Windows 7 Enterprise K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Copyright ⓒ 2009 Microsoft Corporation. All rights reserved.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Service Pack 1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시스템</a:t>
            </a:r>
          </a:p>
          <a:p>
            <a:pPr fontAlgn="base"/>
            <a:r>
              <a:rPr lang="ko-KR" altLang="en-US" sz="1600" dirty="0" smtClean="0">
                <a:solidFill>
                  <a:schemeClr val="bg1"/>
                </a:solidFill>
              </a:rPr>
              <a:t>	프로세서 </a:t>
            </a:r>
            <a:r>
              <a:rPr lang="en-US" altLang="ko-KR" sz="1600" dirty="0" smtClean="0">
                <a:solidFill>
                  <a:schemeClr val="bg1"/>
                </a:solidFill>
              </a:rPr>
              <a:t>: Intel(R) Core(TM) i3-6100 CPU @ 3.70GHz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3.70GHz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설치된 메모리</a:t>
            </a:r>
            <a:r>
              <a:rPr lang="en-US" altLang="ko-KR" sz="1600" dirty="0" smtClean="0">
                <a:solidFill>
                  <a:schemeClr val="bg1"/>
                </a:solidFill>
              </a:rPr>
              <a:t>(RAM) : 8.00GB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시스템 종류 </a:t>
            </a:r>
            <a:r>
              <a:rPr lang="en-US" altLang="ko-KR" sz="1600" dirty="0" smtClean="0">
                <a:solidFill>
                  <a:schemeClr val="bg1"/>
                </a:solidFill>
              </a:rPr>
              <a:t>: 64</a:t>
            </a:r>
            <a:r>
              <a:rPr lang="ko-KR" altLang="en-US" sz="1600" dirty="0" smtClean="0">
                <a:solidFill>
                  <a:schemeClr val="bg1"/>
                </a:solidFill>
              </a:rPr>
              <a:t>비트 운영 체제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8024" y="3284984"/>
            <a:ext cx="4032448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Client Computers(</a:t>
            </a:r>
            <a:r>
              <a:rPr lang="ko-KR" altLang="en-US" sz="1600" dirty="0" smtClean="0">
                <a:solidFill>
                  <a:schemeClr val="bg1"/>
                </a:solidFill>
              </a:rPr>
              <a:t>연결 완료</a:t>
            </a:r>
            <a:r>
              <a:rPr lang="en-US" altLang="ko-KR" sz="1600" dirty="0" smtClean="0">
                <a:solidFill>
                  <a:schemeClr val="bg1"/>
                </a:solidFill>
              </a:rPr>
              <a:t>, 3 </a:t>
            </a:r>
            <a:r>
              <a:rPr lang="ko-KR" altLang="en-US" sz="1600" dirty="0" smtClean="0">
                <a:solidFill>
                  <a:schemeClr val="bg1"/>
                </a:solidFill>
              </a:rPr>
              <a:t>대</a:t>
            </a:r>
            <a:r>
              <a:rPr lang="en-US" altLang="ko-KR" sz="1600" dirty="0" smtClean="0">
                <a:solidFill>
                  <a:schemeClr val="bg1"/>
                </a:solidFill>
              </a:rPr>
              <a:t>) : </a:t>
            </a:r>
            <a:endParaRPr lang="ko-KR" altLang="en-US" sz="1600" dirty="0" smtClean="0">
              <a:solidFill>
                <a:schemeClr val="bg1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Windows </a:t>
            </a:r>
            <a:r>
              <a:rPr lang="ko-KR" altLang="en-US" sz="1600" dirty="0" smtClean="0">
                <a:solidFill>
                  <a:schemeClr val="bg1"/>
                </a:solidFill>
              </a:rPr>
              <a:t>버전</a:t>
            </a:r>
          </a:p>
          <a:p>
            <a:pPr fontAlgn="base"/>
            <a:r>
              <a:rPr lang="ko-KR" altLang="en-US" sz="1600" dirty="0" smtClean="0">
                <a:solidFill>
                  <a:schemeClr val="bg1"/>
                </a:solidFill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</a:rPr>
              <a:t>Windows 7 Enterprise K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Copyright ⓒ 2009 Microsoft Corporation. All rights reserved.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Service Pack 1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시스템</a:t>
            </a:r>
          </a:p>
          <a:p>
            <a:pPr fontAlgn="base"/>
            <a:r>
              <a:rPr lang="ko-KR" altLang="en-US" sz="1600" dirty="0" smtClean="0">
                <a:solidFill>
                  <a:schemeClr val="bg1"/>
                </a:solidFill>
              </a:rPr>
              <a:t>	프로세서 </a:t>
            </a:r>
            <a:r>
              <a:rPr lang="en-US" altLang="ko-KR" sz="1600" dirty="0" smtClean="0">
                <a:solidFill>
                  <a:schemeClr val="bg1"/>
                </a:solidFill>
              </a:rPr>
              <a:t>: Intel(R) Core(TM) i3-6100 CPU @ 3.70GHz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3.70GHz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설치된 메모리</a:t>
            </a:r>
            <a:r>
              <a:rPr lang="en-US" altLang="ko-KR" sz="1600" dirty="0" smtClean="0">
                <a:solidFill>
                  <a:schemeClr val="bg1"/>
                </a:solidFill>
              </a:rPr>
              <a:t>(RAM) : 8.00GB</a:t>
            </a:r>
          </a:p>
          <a:p>
            <a:pPr fontAlgn="base"/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시스템 종류 </a:t>
            </a:r>
            <a:r>
              <a:rPr lang="en-US" altLang="ko-KR" sz="1600" dirty="0" smtClean="0">
                <a:solidFill>
                  <a:schemeClr val="bg1"/>
                </a:solidFill>
              </a:rPr>
              <a:t>: 64</a:t>
            </a:r>
            <a:r>
              <a:rPr lang="ko-KR" altLang="en-US" sz="1600" dirty="0" smtClean="0">
                <a:solidFill>
                  <a:schemeClr val="bg1"/>
                </a:solidFill>
              </a:rPr>
              <a:t>비트 운영 체제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45745" y="2776799"/>
              <a:ext cx="39196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UI </a:t>
              </a:r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요구사항 및 설계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요구사항 및 설계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UI </a:t>
            </a:r>
            <a:r>
              <a:rPr lang="ko-KR" altLang="en-US" dirty="0" smtClean="0">
                <a:solidFill>
                  <a:schemeClr val="tx1"/>
                </a:solidFill>
              </a:rPr>
              <a:t>요구사항 및 설계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0" name="다이어그램 39"/>
          <p:cNvGraphicFramePr/>
          <p:nvPr/>
        </p:nvGraphicFramePr>
        <p:xfrm>
          <a:off x="2267744" y="1700808"/>
          <a:ext cx="4528457" cy="406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폭발 1 40"/>
          <p:cNvSpPr/>
          <p:nvPr/>
        </p:nvSpPr>
        <p:spPr>
          <a:xfrm>
            <a:off x="3875584" y="3660801"/>
            <a:ext cx="1368152" cy="864096"/>
          </a:xfrm>
          <a:prstGeom prst="irregularSeal1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FF0000"/>
                </a:solidFill>
              </a:rPr>
              <a:t>매칭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7584" y="551723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LINKPORTS</a:t>
            </a:r>
            <a:r>
              <a:rPr lang="ko-KR" altLang="en-US" dirty="0" smtClean="0">
                <a:solidFill>
                  <a:srgbClr val="FFFF00"/>
                </a:solidFill>
              </a:rPr>
              <a:t>의 </a:t>
            </a:r>
            <a:r>
              <a:rPr lang="en-US" altLang="ko-KR" dirty="0" smtClean="0">
                <a:solidFill>
                  <a:srgbClr val="FFFF00"/>
                </a:solidFill>
              </a:rPr>
              <a:t>UI </a:t>
            </a:r>
            <a:r>
              <a:rPr lang="ko-KR" altLang="en-US" dirty="0" smtClean="0">
                <a:solidFill>
                  <a:srgbClr val="FFFF00"/>
                </a:solidFill>
              </a:rPr>
              <a:t>목표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</a:rPr>
              <a:t>핵심적인 기능인 </a:t>
            </a:r>
            <a:r>
              <a:rPr lang="ko-KR" altLang="en-US" dirty="0" err="1" smtClean="0">
                <a:solidFill>
                  <a:schemeClr val="bg1"/>
                </a:solidFill>
              </a:rPr>
              <a:t>매칭을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사용자가 간단한 동작으로 실행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요구사항 및 설계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UI </a:t>
            </a:r>
            <a:r>
              <a:rPr lang="ko-KR" altLang="en-US" dirty="0" smtClean="0">
                <a:solidFill>
                  <a:schemeClr val="tx1"/>
                </a:solidFill>
              </a:rPr>
              <a:t>설계 고려사항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핵심기능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 descr="게시판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2924944"/>
            <a:ext cx="2649670" cy="2937830"/>
          </a:xfrm>
          <a:prstGeom prst="rect">
            <a:avLst/>
          </a:prstGeom>
        </p:spPr>
      </p:pic>
      <p:pic>
        <p:nvPicPr>
          <p:cNvPr id="22" name="그림 21" descr="로그인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1240416" cy="983356"/>
          </a:xfrm>
          <a:prstGeom prst="rect">
            <a:avLst/>
          </a:prstGeom>
        </p:spPr>
      </p:pic>
      <p:pic>
        <p:nvPicPr>
          <p:cNvPr id="23" name="그림 22" descr="매칭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104" y="1628800"/>
            <a:ext cx="3076562" cy="20401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123728" y="1700808"/>
            <a:ext cx="3096344" cy="9361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</a:rPr>
              <a:t>개인 정보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2996952"/>
            <a:ext cx="1512168" cy="28803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게시판 기능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자유게시판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600" dirty="0" smtClean="0">
                <a:solidFill>
                  <a:schemeClr val="tx1"/>
                </a:solidFill>
              </a:rPr>
              <a:t>게시판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뉴스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</a:rPr>
              <a:t>매거진게시판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08104" y="3789040"/>
            <a:ext cx="3096344" cy="1800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accent2"/>
                </a:solidFill>
              </a:rPr>
              <a:t>매칭</a:t>
            </a:r>
            <a:r>
              <a:rPr lang="ko-KR" altLang="en-US" sz="1600" dirty="0" smtClean="0">
                <a:solidFill>
                  <a:schemeClr val="accent2"/>
                </a:solidFill>
              </a:rPr>
              <a:t> 기능</a:t>
            </a:r>
            <a:endParaRPr lang="en-US" altLang="ko-KR" sz="1600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1600" dirty="0" smtClean="0">
              <a:solidFill>
                <a:schemeClr val="accent2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accent2"/>
                </a:solidFill>
              </a:rPr>
              <a:t>매치 등록</a:t>
            </a:r>
            <a:endParaRPr lang="en-US" altLang="ko-KR" sz="1600" dirty="0" smtClean="0">
              <a:solidFill>
                <a:schemeClr val="accent2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accent2"/>
                </a:solidFill>
              </a:rPr>
              <a:t>매치 신청</a:t>
            </a:r>
            <a:endParaRPr lang="en-US" altLang="ko-KR" sz="16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요구사항 및 설계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UI </a:t>
            </a:r>
            <a:r>
              <a:rPr lang="ko-KR" altLang="en-US" dirty="0" smtClean="0">
                <a:solidFill>
                  <a:schemeClr val="tx1"/>
                </a:solidFill>
              </a:rPr>
              <a:t>설계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 descr="UI설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5616624" cy="50405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화면구성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496007" y="2115438"/>
            <a:ext cx="1368152" cy="1800000"/>
            <a:chOff x="539552" y="1268760"/>
            <a:chExt cx="1800000" cy="2088032"/>
          </a:xfrm>
        </p:grpSpPr>
        <p:grpSp>
          <p:nvGrpSpPr>
            <p:cNvPr id="26" name="그룹 25"/>
            <p:cNvGrpSpPr/>
            <p:nvPr/>
          </p:nvGrpSpPr>
          <p:grpSpPr>
            <a:xfrm>
              <a:off x="539552" y="1556792"/>
              <a:ext cx="1800000" cy="1800000"/>
              <a:chOff x="539552" y="1412776"/>
              <a:chExt cx="1512168" cy="2088232"/>
            </a:xfrm>
          </p:grpSpPr>
          <p:pic>
            <p:nvPicPr>
              <p:cNvPr id="20" name="그림 19" descr="index part1.png"/>
              <p:cNvPicPr>
                <a:picLocks noChangeAspect="1"/>
              </p:cNvPicPr>
              <p:nvPr/>
            </p:nvPicPr>
            <p:blipFill>
              <a:blip r:embed="rId4" cstate="print"/>
              <a:srcRect r="4545"/>
              <a:stretch>
                <a:fillRect/>
              </a:stretch>
            </p:blipFill>
            <p:spPr>
              <a:xfrm>
                <a:off x="539552" y="1412776"/>
                <a:ext cx="1512168" cy="868367"/>
              </a:xfrm>
              <a:prstGeom prst="rect">
                <a:avLst/>
              </a:prstGeom>
            </p:spPr>
          </p:pic>
          <p:pic>
            <p:nvPicPr>
              <p:cNvPr id="21" name="그림 20" descr="index part2.png"/>
              <p:cNvPicPr>
                <a:picLocks noChangeAspect="1"/>
              </p:cNvPicPr>
              <p:nvPr/>
            </p:nvPicPr>
            <p:blipFill>
              <a:blip r:embed="rId5" cstate="print"/>
              <a:srcRect r="4545"/>
              <a:stretch>
                <a:fillRect/>
              </a:stretch>
            </p:blipFill>
            <p:spPr>
              <a:xfrm>
                <a:off x="539552" y="2261643"/>
                <a:ext cx="1512168" cy="864801"/>
              </a:xfrm>
              <a:prstGeom prst="rect">
                <a:avLst/>
              </a:prstGeom>
            </p:spPr>
          </p:pic>
          <p:pic>
            <p:nvPicPr>
              <p:cNvPr id="22" name="그림 21" descr="index part3.png"/>
              <p:cNvPicPr>
                <a:picLocks noChangeAspect="1"/>
              </p:cNvPicPr>
              <p:nvPr/>
            </p:nvPicPr>
            <p:blipFill>
              <a:blip r:embed="rId6" cstate="print"/>
              <a:srcRect r="4545"/>
              <a:stretch>
                <a:fillRect/>
              </a:stretch>
            </p:blipFill>
            <p:spPr>
              <a:xfrm>
                <a:off x="539552" y="3110510"/>
                <a:ext cx="1512168" cy="390498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115616" y="1268760"/>
              <a:ext cx="57606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홈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93671" y="4509120"/>
            <a:ext cx="1368303" cy="1800172"/>
            <a:chOff x="2771800" y="2636912"/>
            <a:chExt cx="1800199" cy="2088232"/>
          </a:xfrm>
        </p:grpSpPr>
        <p:pic>
          <p:nvPicPr>
            <p:cNvPr id="27" name="그림 26" descr="달력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1800" y="2924944"/>
              <a:ext cx="1800199" cy="18002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347864" y="2636912"/>
              <a:ext cx="655515" cy="3034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달력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123728" y="548680"/>
            <a:ext cx="1361484" cy="1800172"/>
            <a:chOff x="2555776" y="1340768"/>
            <a:chExt cx="1791227" cy="2088232"/>
          </a:xfrm>
        </p:grpSpPr>
        <p:pic>
          <p:nvPicPr>
            <p:cNvPr id="31" name="그림 30" descr="login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5776" y="1628800"/>
              <a:ext cx="1791227" cy="18002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029460" y="1340768"/>
              <a:ext cx="939726" cy="2856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로그인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779912" y="522553"/>
            <a:ext cx="1368304" cy="1800172"/>
            <a:chOff x="4355976" y="1340768"/>
            <a:chExt cx="1800200" cy="2088232"/>
          </a:xfrm>
        </p:grpSpPr>
        <p:pic>
          <p:nvPicPr>
            <p:cNvPr id="35" name="그림 34" descr="회원가입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976" y="1628800"/>
              <a:ext cx="1800200" cy="18002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4734923" y="1340768"/>
              <a:ext cx="1042105" cy="2856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회원가입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364088" y="548680"/>
            <a:ext cx="1440160" cy="1800172"/>
            <a:chOff x="6300192" y="1340768"/>
            <a:chExt cx="1894737" cy="2088232"/>
          </a:xfrm>
        </p:grpSpPr>
        <p:pic>
          <p:nvPicPr>
            <p:cNvPr id="36" name="그림 35" descr="찾기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0192" y="1628800"/>
              <a:ext cx="1872208" cy="180020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394929" y="1340768"/>
              <a:ext cx="1800000" cy="25059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아이디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비밀번호찾기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99124" y="2420886"/>
            <a:ext cx="1368303" cy="1767896"/>
            <a:chOff x="2863091" y="3789040"/>
            <a:chExt cx="1800199" cy="2050792"/>
          </a:xfrm>
        </p:grpSpPr>
        <p:pic>
          <p:nvPicPr>
            <p:cNvPr id="52" name="그림 51" descr="매칭보드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3091" y="4206694"/>
              <a:ext cx="1800199" cy="163313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911995" y="3789040"/>
              <a:ext cx="1231579" cy="29454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 smtClean="0">
                  <a:solidFill>
                    <a:schemeClr val="bg1"/>
                  </a:solidFill>
                </a:rPr>
                <a:t>매칭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게시판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190415" y="496426"/>
            <a:ext cx="1368303" cy="1800172"/>
            <a:chOff x="4716016" y="3789040"/>
            <a:chExt cx="1800199" cy="2088232"/>
          </a:xfrm>
        </p:grpSpPr>
        <p:pic>
          <p:nvPicPr>
            <p:cNvPr id="54" name="그림 53" descr="참가신청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016" y="4077072"/>
              <a:ext cx="1800199" cy="180020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094963" y="3789040"/>
              <a:ext cx="989205" cy="3034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참가신청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092280" y="4437112"/>
            <a:ext cx="1368304" cy="1800172"/>
            <a:chOff x="6732240" y="3789040"/>
            <a:chExt cx="1800200" cy="2088232"/>
          </a:xfrm>
        </p:grpSpPr>
        <p:pic>
          <p:nvPicPr>
            <p:cNvPr id="58" name="그림 57" descr="뉴매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2240" y="4077072"/>
              <a:ext cx="1800200" cy="180020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732240" y="3789040"/>
              <a:ext cx="1800000" cy="26776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뉴스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매거진 게시판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132437" y="4463239"/>
            <a:ext cx="1375146" cy="1800172"/>
            <a:chOff x="611560" y="1556792"/>
            <a:chExt cx="1809201" cy="2088232"/>
          </a:xfrm>
        </p:grpSpPr>
        <p:pic>
          <p:nvPicPr>
            <p:cNvPr id="62" name="그림 61" descr="자유게시판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560" y="1844824"/>
              <a:ext cx="1809201" cy="180020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990507" y="1556792"/>
              <a:ext cx="1083741" cy="26776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자유게시판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783333" y="4437112"/>
            <a:ext cx="1368304" cy="1800172"/>
            <a:chOff x="2627784" y="1556792"/>
            <a:chExt cx="1800200" cy="2088232"/>
          </a:xfrm>
        </p:grpSpPr>
        <p:pic>
          <p:nvPicPr>
            <p:cNvPr id="65" name="그림 64" descr="고객지원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7784" y="1844824"/>
              <a:ext cx="1800200" cy="18002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006731" y="1556792"/>
              <a:ext cx="1011734" cy="2856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mtClean="0">
                  <a:solidFill>
                    <a:schemeClr val="bg1"/>
                  </a:solidFill>
                </a:rPr>
                <a:t>고객지원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436096" y="4437112"/>
            <a:ext cx="1368304" cy="1800172"/>
            <a:chOff x="4644008" y="1556792"/>
            <a:chExt cx="1800200" cy="2088232"/>
          </a:xfrm>
        </p:grpSpPr>
        <p:pic>
          <p:nvPicPr>
            <p:cNvPr id="68" name="그림 67" descr="큐에이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4008" y="1844824"/>
              <a:ext cx="1800200" cy="18002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4928219" y="1556792"/>
              <a:ext cx="1273215" cy="26776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Q&amp;A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게시판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꺾인 연결선 25"/>
          <p:cNvCxnSpPr/>
          <p:nvPr/>
        </p:nvCxnSpPr>
        <p:spPr>
          <a:xfrm rot="5400000" flipH="1" flipV="1">
            <a:off x="1799691" y="2384885"/>
            <a:ext cx="648074" cy="576064"/>
          </a:xfrm>
          <a:prstGeom prst="bentConnector3">
            <a:avLst>
              <a:gd name="adj1" fmla="val 28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25"/>
          <p:cNvCxnSpPr>
            <a:endCxn id="35" idx="2"/>
          </p:cNvCxnSpPr>
          <p:nvPr/>
        </p:nvCxnSpPr>
        <p:spPr>
          <a:xfrm flipV="1">
            <a:off x="3140549" y="2322725"/>
            <a:ext cx="1323515" cy="674227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131840" y="2348880"/>
            <a:ext cx="0" cy="6480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25"/>
          <p:cNvCxnSpPr>
            <a:endCxn id="36" idx="2"/>
          </p:cNvCxnSpPr>
          <p:nvPr/>
        </p:nvCxnSpPr>
        <p:spPr>
          <a:xfrm flipV="1">
            <a:off x="3923928" y="2348852"/>
            <a:ext cx="2151678" cy="648100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25"/>
          <p:cNvCxnSpPr>
            <a:stCxn id="22" idx="3"/>
            <a:endCxn id="69" idx="0"/>
          </p:cNvCxnSpPr>
          <p:nvPr/>
        </p:nvCxnSpPr>
        <p:spPr>
          <a:xfrm>
            <a:off x="1864159" y="3770355"/>
            <a:ext cx="4271837" cy="666757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22" idx="2"/>
            <a:endCxn id="43" idx="0"/>
          </p:cNvCxnSpPr>
          <p:nvPr/>
        </p:nvCxnSpPr>
        <p:spPr>
          <a:xfrm>
            <a:off x="1180083" y="3915438"/>
            <a:ext cx="569" cy="593682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2771800" y="3789040"/>
            <a:ext cx="0" cy="576064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427984" y="3769286"/>
            <a:ext cx="0" cy="576064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25"/>
          <p:cNvCxnSpPr/>
          <p:nvPr/>
        </p:nvCxnSpPr>
        <p:spPr>
          <a:xfrm>
            <a:off x="6084168" y="3771622"/>
            <a:ext cx="1008112" cy="763488"/>
          </a:xfrm>
          <a:prstGeom prst="bentConnector3">
            <a:avLst>
              <a:gd name="adj1" fmla="val 74188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25"/>
          <p:cNvCxnSpPr/>
          <p:nvPr/>
        </p:nvCxnSpPr>
        <p:spPr>
          <a:xfrm flipV="1">
            <a:off x="6110295" y="3284984"/>
            <a:ext cx="1108583" cy="504056"/>
          </a:xfrm>
          <a:prstGeom prst="bentConnector3">
            <a:avLst>
              <a:gd name="adj1" fmla="val 208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055108" y="2996952"/>
            <a:ext cx="14401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25"/>
          <p:cNvCxnSpPr/>
          <p:nvPr/>
        </p:nvCxnSpPr>
        <p:spPr>
          <a:xfrm rot="5400000" flipH="1" flipV="1">
            <a:off x="6393325" y="2182445"/>
            <a:ext cx="1476290" cy="170143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화면구현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사용자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4499992" y="2132856"/>
            <a:ext cx="1368152" cy="1670586"/>
            <a:chOff x="611560" y="1556792"/>
            <a:chExt cx="1800200" cy="2088232"/>
          </a:xfrm>
        </p:grpSpPr>
        <p:pic>
          <p:nvPicPr>
            <p:cNvPr id="47" name="그림 46" descr="로그인후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560" y="1844824"/>
              <a:ext cx="1800200" cy="18002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43607" y="1556792"/>
              <a:ext cx="936104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로그인 후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380312" y="476672"/>
            <a:ext cx="1368152" cy="1728191"/>
            <a:chOff x="2555776" y="1556792"/>
            <a:chExt cx="1800200" cy="2160239"/>
          </a:xfrm>
        </p:grpSpPr>
        <p:pic>
          <p:nvPicPr>
            <p:cNvPr id="51" name="그림 50" descr="내정보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5776" y="1844824"/>
              <a:ext cx="1800200" cy="1872207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934767" y="1556792"/>
              <a:ext cx="845147" cy="3077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내 정보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347864" y="404664"/>
            <a:ext cx="1368151" cy="1728191"/>
            <a:chOff x="1403648" y="4077072"/>
            <a:chExt cx="1800199" cy="2160239"/>
          </a:xfrm>
        </p:grpSpPr>
        <p:pic>
          <p:nvPicPr>
            <p:cNvPr id="61" name="그림 60" descr="회원정보수정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648" y="4365104"/>
              <a:ext cx="1800199" cy="187220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687890" y="4077072"/>
              <a:ext cx="1136969" cy="26930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회원정보수정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64288" y="2348880"/>
            <a:ext cx="1368151" cy="1728192"/>
            <a:chOff x="3203848" y="4005064"/>
            <a:chExt cx="1800199" cy="2160240"/>
          </a:xfrm>
        </p:grpSpPr>
        <p:pic>
          <p:nvPicPr>
            <p:cNvPr id="57" name="그림 56" descr="쪽지함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3848" y="4293096"/>
              <a:ext cx="1800199" cy="187220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779913" y="4005064"/>
              <a:ext cx="720080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</a:rPr>
                <a:t>쪽지함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55576" y="1700808"/>
            <a:ext cx="1368152" cy="1728191"/>
            <a:chOff x="5436096" y="1628800"/>
            <a:chExt cx="1800200" cy="2160239"/>
          </a:xfrm>
        </p:grpSpPr>
        <p:pic>
          <p:nvPicPr>
            <p:cNvPr id="55" name="그림 54" descr="쪽지보내기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6096" y="1916832"/>
              <a:ext cx="1800200" cy="187220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5720338" y="1628800"/>
              <a:ext cx="1083909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쪽지 보내기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699792" y="2636912"/>
            <a:ext cx="1368152" cy="1728192"/>
            <a:chOff x="3059832" y="4005064"/>
            <a:chExt cx="1800200" cy="2160240"/>
          </a:xfrm>
        </p:grpSpPr>
        <p:pic>
          <p:nvPicPr>
            <p:cNvPr id="71" name="그림 70" descr="닉네임탭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9832" y="4293096"/>
              <a:ext cx="1800200" cy="187220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3491879" y="4005064"/>
              <a:ext cx="936104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닉네임 탭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83568" y="4149080"/>
            <a:ext cx="1368152" cy="1728191"/>
            <a:chOff x="4572000" y="3861048"/>
            <a:chExt cx="1800200" cy="2160239"/>
          </a:xfrm>
        </p:grpSpPr>
        <p:pic>
          <p:nvPicPr>
            <p:cNvPr id="74" name="그림 73" descr="프로필보기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2000" y="4149080"/>
              <a:ext cx="1800200" cy="1872207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4856242" y="3861048"/>
              <a:ext cx="1136968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프로필 보기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148064" y="332656"/>
            <a:ext cx="1368152" cy="1730443"/>
            <a:chOff x="1403648" y="4694947"/>
            <a:chExt cx="1800200" cy="2163053"/>
          </a:xfrm>
        </p:grpSpPr>
        <p:pic>
          <p:nvPicPr>
            <p:cNvPr id="77" name="그림 76" descr="회원탈퇴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648" y="4985792"/>
              <a:ext cx="1800200" cy="187220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835696" y="4694947"/>
              <a:ext cx="936104" cy="24622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mtClean="0">
                  <a:solidFill>
                    <a:schemeClr val="bg1"/>
                  </a:solidFill>
                </a:rPr>
                <a:t>회원탈퇴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580112" y="4293096"/>
            <a:ext cx="1368152" cy="1670584"/>
            <a:chOff x="2843808" y="1556792"/>
            <a:chExt cx="1800200" cy="2088231"/>
          </a:xfrm>
        </p:grpSpPr>
        <p:pic>
          <p:nvPicPr>
            <p:cNvPr id="82" name="그림 81" descr="글보기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3808" y="1844824"/>
              <a:ext cx="1800200" cy="1800199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3128050" y="1556792"/>
              <a:ext cx="1083909" cy="2885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</a:rPr>
                <a:t>글보기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댓글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564652" y="4221088"/>
            <a:ext cx="711439" cy="2308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900" dirty="0" smtClean="0">
                <a:solidFill>
                  <a:schemeClr val="bg1"/>
                </a:solidFill>
              </a:rPr>
              <a:t>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80276" y="4293096"/>
            <a:ext cx="711439" cy="1969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글 수정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05" name="꺾인 연결선 104"/>
          <p:cNvCxnSpPr/>
          <p:nvPr/>
        </p:nvCxnSpPr>
        <p:spPr>
          <a:xfrm rot="10800000">
            <a:off x="2051720" y="2708922"/>
            <a:ext cx="648072" cy="5040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/>
          <p:nvPr/>
        </p:nvCxnSpPr>
        <p:spPr>
          <a:xfrm rot="10800000" flipV="1">
            <a:off x="2123728" y="4365104"/>
            <a:ext cx="792088" cy="4320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endCxn id="61" idx="2"/>
          </p:cNvCxnSpPr>
          <p:nvPr/>
        </p:nvCxnSpPr>
        <p:spPr>
          <a:xfrm rot="10800000">
            <a:off x="4031940" y="2132856"/>
            <a:ext cx="540060" cy="432049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47" idx="1"/>
            <a:endCxn id="71" idx="3"/>
          </p:cNvCxnSpPr>
          <p:nvPr/>
        </p:nvCxnSpPr>
        <p:spPr>
          <a:xfrm rot="10800000" flipV="1">
            <a:off x="4067944" y="3083361"/>
            <a:ext cx="432048" cy="5328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/>
          <p:nvPr/>
        </p:nvCxnSpPr>
        <p:spPr>
          <a:xfrm rot="16200000" flipH="1">
            <a:off x="5112060" y="3969060"/>
            <a:ext cx="648072" cy="4320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82" idx="3"/>
          </p:cNvCxnSpPr>
          <p:nvPr/>
        </p:nvCxnSpPr>
        <p:spPr>
          <a:xfrm flipV="1">
            <a:off x="6948264" y="5229200"/>
            <a:ext cx="288032" cy="1440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82" idx="1"/>
          </p:cNvCxnSpPr>
          <p:nvPr/>
        </p:nvCxnSpPr>
        <p:spPr>
          <a:xfrm flipH="1" flipV="1">
            <a:off x="5220072" y="5229200"/>
            <a:ext cx="360040" cy="1440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5868144" y="3212976"/>
            <a:ext cx="129614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/>
          <p:nvPr/>
        </p:nvCxnSpPr>
        <p:spPr>
          <a:xfrm rot="5400000" flipH="1" flipV="1">
            <a:off x="5688124" y="2168860"/>
            <a:ext cx="648072" cy="432048"/>
          </a:xfrm>
          <a:prstGeom prst="bentConnector3">
            <a:avLst>
              <a:gd name="adj1" fmla="val -1063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endCxn id="51" idx="1"/>
          </p:cNvCxnSpPr>
          <p:nvPr/>
        </p:nvCxnSpPr>
        <p:spPr>
          <a:xfrm flipV="1">
            <a:off x="5868144" y="1455981"/>
            <a:ext cx="1512168" cy="14689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08304" y="4509120"/>
            <a:ext cx="13680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1920" y="4509120"/>
            <a:ext cx="1368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화면구현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843808" y="1501839"/>
            <a:ext cx="1728192" cy="1996833"/>
            <a:chOff x="539552" y="1360159"/>
            <a:chExt cx="1728192" cy="1996833"/>
          </a:xfrm>
        </p:grpSpPr>
        <p:pic>
          <p:nvPicPr>
            <p:cNvPr id="38" name="그림 37" descr="관리자 로그인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52" y="1700808"/>
              <a:ext cx="1728192" cy="165618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971600" y="1360159"/>
              <a:ext cx="898660" cy="26864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로그인 후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732240" y="476672"/>
            <a:ext cx="1728192" cy="1996833"/>
            <a:chOff x="2411760" y="1360159"/>
            <a:chExt cx="1728192" cy="1996833"/>
          </a:xfrm>
        </p:grpSpPr>
        <p:pic>
          <p:nvPicPr>
            <p:cNvPr id="41" name="그림 40" descr="달력일정추가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1760" y="1700808"/>
              <a:ext cx="1728192" cy="165618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809244" y="1360159"/>
              <a:ext cx="898660" cy="2308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달력일정추가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88024" y="548680"/>
            <a:ext cx="1728192" cy="1959024"/>
            <a:chOff x="4427984" y="1397968"/>
            <a:chExt cx="1728192" cy="1959024"/>
          </a:xfrm>
        </p:grpSpPr>
        <p:pic>
          <p:nvPicPr>
            <p:cNvPr id="40" name="그림 39" descr="달력일정삭제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7984" y="1700808"/>
              <a:ext cx="1728192" cy="1656184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825468" y="1397968"/>
              <a:ext cx="898660" cy="2308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</a:rPr>
                <a:t>달력일정삭제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11560" y="1556792"/>
            <a:ext cx="1728192" cy="1944216"/>
            <a:chOff x="6444208" y="1412776"/>
            <a:chExt cx="1728192" cy="1944216"/>
          </a:xfrm>
        </p:grpSpPr>
        <p:pic>
          <p:nvPicPr>
            <p:cNvPr id="39" name="그림 38" descr="관리자모드로그인창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4208" y="1700808"/>
              <a:ext cx="1728192" cy="1656184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6841692" y="1412776"/>
              <a:ext cx="898660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관리자 로그인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475656" y="3789040"/>
            <a:ext cx="1728192" cy="1944216"/>
            <a:chOff x="611560" y="3933056"/>
            <a:chExt cx="1728192" cy="1944216"/>
          </a:xfrm>
        </p:grpSpPr>
        <p:pic>
          <p:nvPicPr>
            <p:cNvPr id="42" name="그림 41" descr="전체회원정보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560" y="4221088"/>
              <a:ext cx="1728192" cy="165618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43608" y="3933056"/>
              <a:ext cx="898660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전체 회원정보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499992" y="3789041"/>
            <a:ext cx="1728192" cy="1944215"/>
            <a:chOff x="2627784" y="3933056"/>
            <a:chExt cx="1728192" cy="1944215"/>
          </a:xfrm>
        </p:grpSpPr>
        <p:pic>
          <p:nvPicPr>
            <p:cNvPr id="44" name="그림 43" descr="회원수정탈퇴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7784" y="4221088"/>
              <a:ext cx="1728192" cy="1656183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3025268" y="3933056"/>
              <a:ext cx="898660" cy="2308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mtClean="0">
                  <a:solidFill>
                    <a:schemeClr val="bg1"/>
                  </a:solidFill>
                </a:rPr>
                <a:t>회원관리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804248" y="3780332"/>
            <a:ext cx="1728192" cy="1944215"/>
            <a:chOff x="5076056" y="3933056"/>
            <a:chExt cx="1728192" cy="1944215"/>
          </a:xfrm>
        </p:grpSpPr>
        <p:pic>
          <p:nvPicPr>
            <p:cNvPr id="43" name="그림 42" descr="회원관리수정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221088"/>
              <a:ext cx="1728192" cy="1656183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473540" y="3933056"/>
              <a:ext cx="898660" cy="2308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mtClean="0">
                  <a:solidFill>
                    <a:schemeClr val="bg1"/>
                  </a:solidFill>
                </a:rPr>
                <a:t>회원관리수정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꺾인 연결선 25"/>
          <p:cNvCxnSpPr>
            <a:endCxn id="41" idx="2"/>
          </p:cNvCxnSpPr>
          <p:nvPr/>
        </p:nvCxnSpPr>
        <p:spPr>
          <a:xfrm flipV="1">
            <a:off x="4644008" y="2473505"/>
            <a:ext cx="2952328" cy="595455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40" idx="2"/>
          </p:cNvCxnSpPr>
          <p:nvPr/>
        </p:nvCxnSpPr>
        <p:spPr>
          <a:xfrm flipV="1">
            <a:off x="5652120" y="2507704"/>
            <a:ext cx="0" cy="56125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2339752" y="3018940"/>
            <a:ext cx="504056" cy="23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25"/>
          <p:cNvCxnSpPr>
            <a:endCxn id="42" idx="1"/>
          </p:cNvCxnSpPr>
          <p:nvPr/>
        </p:nvCxnSpPr>
        <p:spPr>
          <a:xfrm rot="16200000" flipH="1">
            <a:off x="557554" y="3987062"/>
            <a:ext cx="1404156" cy="432048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2" idx="3"/>
            <a:endCxn id="44" idx="1"/>
          </p:cNvCxnSpPr>
          <p:nvPr/>
        </p:nvCxnSpPr>
        <p:spPr>
          <a:xfrm>
            <a:off x="3203848" y="4905164"/>
            <a:ext cx="1296144" cy="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3"/>
            <a:endCxn id="43" idx="1"/>
          </p:cNvCxnSpPr>
          <p:nvPr/>
        </p:nvCxnSpPr>
        <p:spPr>
          <a:xfrm flipV="1">
            <a:off x="6228184" y="4896456"/>
            <a:ext cx="576064" cy="8709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>
            <a:off x="251520" y="332656"/>
            <a:ext cx="8640960" cy="583264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54343" y="908720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INDEX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3395" y="1264174"/>
            <a:ext cx="21602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8095" y="1905203"/>
            <a:ext cx="2915969" cy="291596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357422" y="1571612"/>
            <a:ext cx="2158954" cy="546970"/>
            <a:chOff x="2339752" y="1700808"/>
            <a:chExt cx="2158954" cy="546970"/>
          </a:xfrm>
        </p:grpSpPr>
        <p:sp>
          <p:nvSpPr>
            <p:cNvPr id="8" name="TextBox 7"/>
            <p:cNvSpPr txBox="1"/>
            <p:nvPr/>
          </p:nvSpPr>
          <p:spPr>
            <a:xfrm>
              <a:off x="2852101" y="187844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요구사항 확인</a:t>
              </a:r>
            </a:p>
          </p:txBody>
        </p:sp>
        <p:pic>
          <p:nvPicPr>
            <p:cNvPr id="19" name="그림 18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752" y="1700808"/>
              <a:ext cx="504056" cy="50405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571736" y="2285992"/>
            <a:ext cx="2244282" cy="535095"/>
            <a:chOff x="2483768" y="2564904"/>
            <a:chExt cx="2244282" cy="535095"/>
          </a:xfrm>
        </p:grpSpPr>
        <p:sp>
          <p:nvSpPr>
            <p:cNvPr id="11" name="TextBox 10"/>
            <p:cNvSpPr txBox="1"/>
            <p:nvPr/>
          </p:nvSpPr>
          <p:spPr>
            <a:xfrm>
              <a:off x="3004501" y="2730667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기본 개발 환경</a:t>
              </a:r>
            </a:p>
          </p:txBody>
        </p:sp>
        <p:pic>
          <p:nvPicPr>
            <p:cNvPr id="20" name="그림 19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768" y="2564904"/>
              <a:ext cx="504056" cy="50405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2786050" y="3000372"/>
            <a:ext cx="2815320" cy="535095"/>
            <a:chOff x="2627784" y="3501008"/>
            <a:chExt cx="2815320" cy="535095"/>
          </a:xfrm>
        </p:grpSpPr>
        <p:sp>
          <p:nvSpPr>
            <p:cNvPr id="14" name="TextBox 13"/>
            <p:cNvSpPr txBox="1"/>
            <p:nvPr/>
          </p:nvSpPr>
          <p:spPr>
            <a:xfrm>
              <a:off x="3156901" y="3666771"/>
              <a:ext cx="228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UI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요구사항 및 설계</a:t>
              </a:r>
            </a:p>
          </p:txBody>
        </p:sp>
        <p:pic>
          <p:nvPicPr>
            <p:cNvPr id="21" name="그림 20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784" y="3501008"/>
              <a:ext cx="504056" cy="504056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3000364" y="3714752"/>
            <a:ext cx="1517256" cy="504056"/>
            <a:chOff x="2771800" y="4437112"/>
            <a:chExt cx="1517256" cy="504056"/>
          </a:xfrm>
        </p:grpSpPr>
        <p:sp>
          <p:nvSpPr>
            <p:cNvPr id="17" name="TextBox 16"/>
            <p:cNvSpPr txBox="1"/>
            <p:nvPr/>
          </p:nvSpPr>
          <p:spPr>
            <a:xfrm>
              <a:off x="3309301" y="457183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DB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설계</a:t>
              </a:r>
            </a:p>
          </p:txBody>
        </p:sp>
        <p:pic>
          <p:nvPicPr>
            <p:cNvPr id="23" name="그림 22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800" y="4437112"/>
              <a:ext cx="504056" cy="50405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3571868" y="5000636"/>
            <a:ext cx="2184106" cy="504056"/>
            <a:chOff x="2915816" y="5301208"/>
            <a:chExt cx="2184106" cy="504056"/>
          </a:xfrm>
        </p:grpSpPr>
        <p:sp>
          <p:nvSpPr>
            <p:cNvPr id="24" name="TextBox 23"/>
            <p:cNvSpPr txBox="1"/>
            <p:nvPr/>
          </p:nvSpPr>
          <p:spPr>
            <a:xfrm>
              <a:off x="3453317" y="5435932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개발자 테스트</a:t>
              </a:r>
            </a:p>
          </p:txBody>
        </p:sp>
        <p:pic>
          <p:nvPicPr>
            <p:cNvPr id="25" name="그림 24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816" y="5301208"/>
              <a:ext cx="504056" cy="50405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3286116" y="4357694"/>
            <a:ext cx="1876329" cy="504056"/>
            <a:chOff x="2771800" y="4437112"/>
            <a:chExt cx="1876329" cy="504056"/>
          </a:xfrm>
        </p:grpSpPr>
        <p:sp>
          <p:nvSpPr>
            <p:cNvPr id="32" name="TextBox 31"/>
            <p:cNvSpPr txBox="1"/>
            <p:nvPr/>
          </p:nvSpPr>
          <p:spPr>
            <a:xfrm>
              <a:off x="3309301" y="457183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기술상세서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33" name="그림 32" descr="bal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1800" y="4437112"/>
              <a:ext cx="504056" cy="504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6506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7873" y="2776799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DB</a:t>
              </a:r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설계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DB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설계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395536" y="1556792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member</a:t>
            </a:r>
            <a:endParaRPr lang="ko-KR" altLang="en-US" dirty="0"/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2483768" y="1556792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match_board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4572000" y="1556792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freeboard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4572000" y="3501008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comment</a:t>
            </a:r>
            <a:endParaRPr lang="ko-KR" altLang="en-US" dirty="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483768" y="3501008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news_magazine</a:t>
            </a:r>
            <a:endParaRPr lang="ko-KR" altLang="en-US" sz="1600" dirty="0"/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395536" y="3501008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Q&amp;A_board</a:t>
            </a:r>
            <a:endParaRPr lang="ko-KR" altLang="en-US" dirty="0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6660232" y="1556792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zipcode</a:t>
            </a:r>
            <a:endParaRPr lang="ko-KR" altLang="en-US" dirty="0"/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6660232" y="3501008"/>
            <a:ext cx="1944216" cy="1584176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note</a:t>
            </a:r>
            <a:endParaRPr lang="ko-KR" altLang="en-US" dirty="0"/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3851920" y="5301208"/>
            <a:ext cx="1296144" cy="93610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calendar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5616" y="91757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ERD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67544" y="1844824"/>
          <a:ext cx="2664296" cy="361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164"/>
                <a:gridCol w="118413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테이블명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테이블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member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freeboard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게시판테이블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match_board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매칭테이블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qa_board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Q&amp;A</a:t>
                      </a:r>
                      <a:r>
                        <a:rPr lang="ko-KR" altLang="en-US" sz="1000" dirty="0" smtClean="0"/>
                        <a:t>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news_magazine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뉴스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매거진 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comment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댓글</a:t>
                      </a:r>
                      <a:r>
                        <a:rPr lang="ko-KR" altLang="en-US" sz="1000" dirty="0" smtClean="0"/>
                        <a:t> 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zipcode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우편 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note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쪽지 테이블</a:t>
                      </a:r>
                      <a:endParaRPr lang="ko-KR" altLang="en-US" sz="10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calendar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달력 테이블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 descr="err diagra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32655"/>
            <a:ext cx="4392488" cy="61934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회원 </a:t>
            </a:r>
            <a:r>
              <a:rPr lang="en-US" altLang="ko-KR" dirty="0" smtClean="0">
                <a:solidFill>
                  <a:schemeClr val="tx1"/>
                </a:solidFill>
              </a:rPr>
              <a:t>- member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02996"/>
          <a:ext cx="6552726" cy="495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648072"/>
                <a:gridCol w="1008112"/>
                <a:gridCol w="504054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men_nickname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mem_gender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성별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mem_birth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생년월일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이메일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mem_phone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mem_zipcode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우편번호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mem_address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223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mem_job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직업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mem_reg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등록일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mem_info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정보공개여부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mem_note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쪽지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자유게시판 </a:t>
            </a:r>
            <a:r>
              <a:rPr lang="en-US" altLang="ko-KR" dirty="0" smtClean="0">
                <a:solidFill>
                  <a:schemeClr val="tx1"/>
                </a:solidFill>
              </a:rPr>
              <a:t>- freeboard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412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648072"/>
                <a:gridCol w="864096"/>
                <a:gridCol w="648070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별칭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18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bo_ref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글 그룹번호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bo_lev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답변글</a:t>
                      </a:r>
                      <a:r>
                        <a:rPr lang="ko-KR" altLang="en-US" sz="1200" dirty="0" smtClean="0"/>
                        <a:t> 깊이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답변글</a:t>
                      </a:r>
                      <a:r>
                        <a:rPr lang="ko-KR" altLang="en-US" sz="1200" dirty="0" smtClean="0"/>
                        <a:t> 순서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bo_readcount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bo_replycount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댓글수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매칭</a:t>
            </a:r>
            <a:r>
              <a:rPr lang="ko-KR" altLang="en-US" dirty="0" smtClean="0">
                <a:solidFill>
                  <a:schemeClr val="tx1"/>
                </a:solidFill>
              </a:rPr>
              <a:t> 게시판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dirty="0" err="1" smtClean="0">
                <a:solidFill>
                  <a:schemeClr val="tx1"/>
                </a:solidFill>
              </a:rPr>
              <a:t>match_board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4763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648072"/>
                <a:gridCol w="936104"/>
                <a:gridCol w="576062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별칭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mat_location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지역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mat_phone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전화번호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213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mat_level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51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mat_read_count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mat_applicant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참가자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mat_authority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개인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mat_date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Q &amp; A </a:t>
            </a:r>
            <a:r>
              <a:rPr lang="ko-KR" altLang="en-US" dirty="0" smtClean="0">
                <a:solidFill>
                  <a:schemeClr val="tx1"/>
                </a:solidFill>
              </a:rPr>
              <a:t>게시판</a:t>
            </a:r>
            <a:r>
              <a:rPr lang="en-US" altLang="ko-KR" dirty="0" smtClean="0">
                <a:solidFill>
                  <a:schemeClr val="tx1"/>
                </a:solidFill>
              </a:rPr>
              <a:t> – </a:t>
            </a:r>
            <a:r>
              <a:rPr lang="en-US" altLang="ko-KR" dirty="0" err="1" smtClean="0">
                <a:solidFill>
                  <a:schemeClr val="tx1"/>
                </a:solidFill>
              </a:rPr>
              <a:t>qa_board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339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720080"/>
                <a:gridCol w="792088"/>
                <a:gridCol w="648070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별칭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qa_read_count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int(11)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qa_reply</a:t>
                      </a:r>
                      <a:r>
                        <a:rPr lang="en-US" altLang="ko-KR" sz="1200" baseline="0" dirty="0" err="1" smtClean="0"/>
                        <a:t>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댓글수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qa_secret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비밀글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뉴스 </a:t>
            </a:r>
            <a:r>
              <a:rPr lang="en-US" altLang="ko-KR" dirty="0" smtClean="0">
                <a:solidFill>
                  <a:schemeClr val="tx1"/>
                </a:solidFill>
              </a:rPr>
              <a:t>&amp; </a:t>
            </a:r>
            <a:r>
              <a:rPr lang="ko-KR" altLang="en-US" dirty="0" smtClean="0">
                <a:solidFill>
                  <a:schemeClr val="tx1"/>
                </a:solidFill>
              </a:rPr>
              <a:t>매거진</a:t>
            </a:r>
            <a:r>
              <a:rPr lang="en-US" altLang="ko-KR" dirty="0" smtClean="0">
                <a:solidFill>
                  <a:schemeClr val="tx1"/>
                </a:solidFill>
              </a:rPr>
              <a:t> – </a:t>
            </a:r>
            <a:r>
              <a:rPr lang="en-US" altLang="ko-KR" dirty="0" err="1" smtClean="0">
                <a:solidFill>
                  <a:schemeClr val="tx1"/>
                </a:solidFill>
              </a:rPr>
              <a:t>news_magazine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3528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792088"/>
                <a:gridCol w="792088"/>
                <a:gridCol w="576062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별칭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5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nm_source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5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8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8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nm_read_count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nm_date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 comment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275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080929"/>
                <a:gridCol w="936104"/>
                <a:gridCol w="792088"/>
                <a:gridCol w="504054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(20)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별칭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(150)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co_commentNo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댓글번호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co_li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우편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en-US" altLang="ko-KR" dirty="0" err="1" smtClean="0">
                <a:solidFill>
                  <a:schemeClr val="tx1"/>
                </a:solidFill>
              </a:rPr>
              <a:t>zipcode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224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466838"/>
                <a:gridCol w="957140"/>
                <a:gridCol w="736260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zipcode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우편번호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area1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area2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area3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area4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1809" y="2776799"/>
              <a:ext cx="27831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요구사항 확인</a:t>
              </a: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쪽지 </a:t>
            </a:r>
            <a:r>
              <a:rPr lang="en-US" altLang="ko-KR" dirty="0" smtClean="0">
                <a:solidFill>
                  <a:schemeClr val="tx1"/>
                </a:solidFill>
              </a:rPr>
              <a:t>– note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2976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466838"/>
                <a:gridCol w="957140"/>
                <a:gridCol w="736260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AI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보내는 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보내는 별칭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no_rid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받는 아이디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no_rnickname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받는 별칭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(12)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182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(500)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YES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no_reg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등록시간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datetime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YES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no_check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읽음</a:t>
                      </a:r>
                      <a:r>
                        <a:rPr lang="ko-KR" altLang="en-US" sz="1200" baseline="0" dirty="0" smtClean="0"/>
                        <a:t> 여부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테이블 명세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달력 </a:t>
            </a:r>
            <a:r>
              <a:rPr lang="en-US" altLang="ko-KR" dirty="0" smtClean="0">
                <a:solidFill>
                  <a:schemeClr val="tx1"/>
                </a:solidFill>
              </a:rPr>
              <a:t>– calendar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187624" y="1556792"/>
          <a:ext cx="6552726" cy="1144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483850"/>
                <a:gridCol w="1251645"/>
                <a:gridCol w="1152937"/>
                <a:gridCol w="466838"/>
                <a:gridCol w="957140"/>
                <a:gridCol w="736260"/>
              </a:tblGrid>
              <a:tr h="195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물리적 </a:t>
                      </a:r>
                      <a:r>
                        <a:rPr lang="ko-KR" altLang="en-US" sz="120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논리적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필드명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키 유형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</a:tr>
              <a:tr h="3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calendar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달력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r>
                        <a:rPr lang="en-US" altLang="ko-KR" sz="1200" dirty="0" smtClean="0"/>
                        <a:t>(11)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367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내용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varchar</a:t>
                      </a:r>
                      <a:r>
                        <a:rPr lang="en-US" altLang="ko-KR" sz="1200" dirty="0" smtClean="0"/>
                        <a:t>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09841" y="2776799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 pitchFamily="18" charset="-127"/>
                  <a:ea typeface="-윤고딕330" pitchFamily="18" charset="-127"/>
                </a:rPr>
                <a:t>기술상세서</a:t>
              </a:r>
              <a:endParaRPr lang="ko-KR" altLang="en-US" sz="3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/>
          <p:cNvSpPr/>
          <p:nvPr/>
        </p:nvSpPr>
        <p:spPr>
          <a:xfrm>
            <a:off x="5144127" y="5012484"/>
            <a:ext cx="1701827" cy="3538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648731" y="4157266"/>
            <a:ext cx="1701827" cy="3538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047783" y="3284292"/>
            <a:ext cx="1701827" cy="3538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07623" y="2492204"/>
            <a:ext cx="1701827" cy="3538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7544" y="1703760"/>
            <a:ext cx="449999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+mj-ea"/>
              </a:rPr>
              <a:t>사용자 서비스 및 기능</a:t>
            </a:r>
            <a:endParaRPr lang="ko-KR" altLang="en-US" sz="32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215901" y="376875"/>
            <a:ext cx="11319478" cy="1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6"/>
          <p:cNvGrpSpPr/>
          <p:nvPr/>
        </p:nvGrpSpPr>
        <p:grpSpPr>
          <a:xfrm rot="16200000">
            <a:off x="2230238" y="2802861"/>
            <a:ext cx="348109" cy="537424"/>
            <a:chOff x="9180279" y="3972933"/>
            <a:chExt cx="827314" cy="1251642"/>
          </a:xfrm>
          <a:solidFill>
            <a:schemeClr val="accent4"/>
          </a:solidFill>
        </p:grpSpPr>
        <p:sp>
          <p:nvSpPr>
            <p:cNvPr id="50" name="아래쪽 화살표 49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39"/>
          <p:cNvGrpSpPr/>
          <p:nvPr/>
        </p:nvGrpSpPr>
        <p:grpSpPr>
          <a:xfrm rot="16200000">
            <a:off x="3651660" y="3658079"/>
            <a:ext cx="348107" cy="537424"/>
            <a:chOff x="9180279" y="3972933"/>
            <a:chExt cx="827314" cy="1251642"/>
          </a:xfrm>
          <a:solidFill>
            <a:schemeClr val="accent4"/>
          </a:solidFill>
        </p:grpSpPr>
        <p:sp>
          <p:nvSpPr>
            <p:cNvPr id="53" name="아래쪽 화살표 52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42"/>
          <p:cNvGrpSpPr/>
          <p:nvPr/>
        </p:nvGrpSpPr>
        <p:grpSpPr>
          <a:xfrm rot="16200000">
            <a:off x="5181168" y="4498207"/>
            <a:ext cx="364300" cy="529126"/>
            <a:chOff x="9180279" y="3972933"/>
            <a:chExt cx="827314" cy="1251642"/>
          </a:xfrm>
          <a:solidFill>
            <a:schemeClr val="accent4"/>
          </a:solidFill>
        </p:grpSpPr>
        <p:sp>
          <p:nvSpPr>
            <p:cNvPr id="56" name="아래쪽 화살표 55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45"/>
          <p:cNvGrpSpPr/>
          <p:nvPr/>
        </p:nvGrpSpPr>
        <p:grpSpPr>
          <a:xfrm rot="16200000">
            <a:off x="6738710" y="5317913"/>
            <a:ext cx="364300" cy="529126"/>
            <a:chOff x="9180279" y="3972933"/>
            <a:chExt cx="827314" cy="1251642"/>
          </a:xfrm>
          <a:solidFill>
            <a:schemeClr val="accent4"/>
          </a:solidFill>
        </p:grpSpPr>
        <p:sp>
          <p:nvSpPr>
            <p:cNvPr id="59" name="아래쪽 화살표 58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49672" y="2492896"/>
            <a:ext cx="17340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accent4"/>
                </a:solidFill>
                <a:latin typeface="+mj-lt"/>
                <a:ea typeface="1훈슬림스키니 L" panose="02020603020101020101" pitchFamily="18" charset="-127"/>
              </a:rPr>
              <a:t>Controller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accent4"/>
              </a:solidFill>
              <a:latin typeface="+mj-lt"/>
              <a:ea typeface="1훈슬림스키니 L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07824" y="3284984"/>
            <a:ext cx="11149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accent4"/>
                </a:solidFill>
                <a:latin typeface="+mj-lt"/>
                <a:ea typeface="1훈슬림스키니 L" panose="02020603020101020101" pitchFamily="18" charset="-127"/>
              </a:rPr>
              <a:t>Action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accent4"/>
              </a:solidFill>
              <a:latin typeface="+mj-lt"/>
              <a:ea typeface="1훈슬림스키니 L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13950" y="4149080"/>
            <a:ext cx="8605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accent4"/>
                </a:solidFill>
                <a:latin typeface="+mj-lt"/>
                <a:ea typeface="1훈슬림스키니 L" panose="02020603020101020101" pitchFamily="18" charset="-127"/>
              </a:rPr>
              <a:t>Biz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accent4"/>
              </a:solidFill>
              <a:latin typeface="+mj-lt"/>
              <a:ea typeface="1훈슬림스키니 L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64956" y="4977664"/>
            <a:ext cx="8605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accent4"/>
                </a:solidFill>
                <a:latin typeface="+mj-lt"/>
                <a:ea typeface="1훈슬림스키니 L" panose="02020603020101020101" pitchFamily="18" charset="-127"/>
              </a:rPr>
              <a:t>Dao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accent4"/>
              </a:solidFill>
              <a:latin typeface="+mj-lt"/>
              <a:ea typeface="1훈슬림스키니 L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88" name="그림 87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가입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회원가입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0" name="양쪽 모서리가 둥근 사각형 89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944327" y="5876580"/>
            <a:ext cx="1701827" cy="3538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304368" y="5877272"/>
            <a:ext cx="11579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accent4"/>
                </a:solidFill>
                <a:latin typeface="+mj-lt"/>
                <a:ea typeface="1훈슬림스키니 L" panose="02020603020101020101" pitchFamily="18" charset="-127"/>
              </a:rPr>
              <a:t>DBUtil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accent4"/>
              </a:solidFill>
              <a:latin typeface="+mj-lt"/>
              <a:ea typeface="1훈슬림스키니 L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가입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회원가입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983" y="3091830"/>
            <a:ext cx="2088232" cy="1296144"/>
          </a:xfrm>
          <a:prstGeom prst="rect">
            <a:avLst/>
          </a:prstGeom>
          <a:noFill/>
          <a:ln w="222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6049" y="2071142"/>
            <a:ext cx="2232248" cy="4320480"/>
          </a:xfrm>
          <a:prstGeom prst="rect">
            <a:avLst/>
          </a:prstGeom>
          <a:noFill/>
          <a:ln w="222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2875806"/>
            <a:ext cx="2016224" cy="2114550"/>
          </a:xfrm>
          <a:prstGeom prst="rect">
            <a:avLst/>
          </a:prstGeom>
          <a:noFill/>
          <a:ln w="222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0660" y="2026310"/>
            <a:ext cx="2042512" cy="4339911"/>
          </a:xfrm>
          <a:prstGeom prst="rect">
            <a:avLst/>
          </a:prstGeom>
          <a:noFill/>
          <a:ln w="222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4" name="꺾인 연결선 13"/>
          <p:cNvCxnSpPr>
            <a:stCxn id="1028" idx="2"/>
          </p:cNvCxnSpPr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JoinUpadateAction.java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가입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중복확인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MemberIdCheckAction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908" y="3112780"/>
            <a:ext cx="2031464" cy="144016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7001" y="2096284"/>
            <a:ext cx="2217007" cy="401955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7545" y="3861048"/>
            <a:ext cx="1944215" cy="115212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2076852"/>
            <a:ext cx="2016224" cy="381000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가입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우편 번호 찾기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check_zipAction.java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620" y="3129156"/>
            <a:ext cx="2010132" cy="130795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7285" y="2420888"/>
            <a:ext cx="2214343" cy="3473961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1256" y="3675504"/>
            <a:ext cx="1993364" cy="134223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9" y="2319928"/>
            <a:ext cx="2016224" cy="367240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LoginAction.java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9" y="3068960"/>
            <a:ext cx="2016224" cy="144016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5543" y="2301240"/>
            <a:ext cx="2208465" cy="366747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7" y="3573016"/>
            <a:ext cx="2016224" cy="144016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9489" y="2254012"/>
            <a:ext cx="2016223" cy="394335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아이디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찾기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idpwSearchAction.java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957" y="3232408"/>
            <a:ext cx="2016000" cy="124991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860" y="2276874"/>
            <a:ext cx="2160000" cy="381642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0208" y="3717796"/>
            <a:ext cx="1980000" cy="129614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6628" y="2276873"/>
            <a:ext cx="2016000" cy="3749469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비밀번호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찾기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idpwSearchAction.java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957" y="3232408"/>
            <a:ext cx="2016000" cy="124991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860" y="2276874"/>
            <a:ext cx="2160000" cy="381642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0208" y="3717796"/>
            <a:ext cx="1980000" cy="129614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3342516"/>
            <a:ext cx="2016000" cy="259228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9592" y="1916832"/>
          <a:ext cx="7344816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0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30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1</a:t>
                      </a:r>
                      <a:r>
                        <a:rPr lang="en-US" altLang="ko-KR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altLang="en-US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건강에 대한 문제점</a:t>
                      </a:r>
                      <a:endParaRPr lang="en-US" altLang="ko-KR" b="1" cap="none" spc="30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건강식생활 실천 인구비율 개선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비만유병률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증가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30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2</a:t>
                      </a:r>
                      <a:r>
                        <a:rPr lang="en-US" altLang="ko-KR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 </a:t>
                      </a:r>
                      <a:r>
                        <a:rPr lang="ko-KR" altLang="en-US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운동의 필요성</a:t>
                      </a:r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운동을 통해 발병 위험성 감소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운동부족원인으로 건강 악화</a:t>
                      </a:r>
                    </a:p>
                    <a:p>
                      <a:pPr latinLnBrk="1"/>
                      <a:endParaRPr lang="ko-KR" altLang="en-US" b="1" cap="none" spc="30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그림 12" descr="health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564904"/>
            <a:ext cx="3672408" cy="447675"/>
          </a:xfrm>
          <a:prstGeom prst="rect">
            <a:avLst/>
          </a:prstGeom>
        </p:spPr>
      </p:pic>
      <p:pic>
        <p:nvPicPr>
          <p:cNvPr id="14" name="그림 13" descr="health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2996952"/>
            <a:ext cx="1609725" cy="1238250"/>
          </a:xfrm>
          <a:prstGeom prst="rect">
            <a:avLst/>
          </a:prstGeom>
        </p:spPr>
      </p:pic>
      <p:pic>
        <p:nvPicPr>
          <p:cNvPr id="15" name="그림 14" descr="health-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2996952"/>
            <a:ext cx="2088232" cy="600075"/>
          </a:xfrm>
          <a:prstGeom prst="rect">
            <a:avLst/>
          </a:prstGeom>
        </p:spPr>
      </p:pic>
      <p:pic>
        <p:nvPicPr>
          <p:cNvPr id="16" name="그림 15" descr="health-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592" y="4221088"/>
            <a:ext cx="3672408" cy="6477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899592" y="2420888"/>
            <a:ext cx="734481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u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2564904"/>
            <a:ext cx="3600400" cy="1030321"/>
          </a:xfrm>
          <a:prstGeom prst="rect">
            <a:avLst/>
          </a:prstGeom>
        </p:spPr>
      </p:pic>
      <p:pic>
        <p:nvPicPr>
          <p:cNvPr id="20" name="그림 19" descr="bu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0" y="3573016"/>
            <a:ext cx="3618002" cy="12241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후 비밀번호 변경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ChangePwAction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40968"/>
            <a:ext cx="2016000" cy="136815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0908" y="2852936"/>
            <a:ext cx="2160000" cy="302433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0776" y="3789040"/>
            <a:ext cx="2016000" cy="123240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2852936"/>
            <a:ext cx="2016000" cy="2991617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회원 정보 보기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BoardInfoAction.java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212976"/>
            <a:ext cx="2016000" cy="129614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3288" y="2245628"/>
            <a:ext cx="2160000" cy="374441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0776" y="3861048"/>
            <a:ext cx="2016000" cy="115212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2348880"/>
            <a:ext cx="2016000" cy="352839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회원 정보 변경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UpdateInfoAction.java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956" y="3284984"/>
            <a:ext cx="2016000" cy="129614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860" y="2327548"/>
            <a:ext cx="2160000" cy="381642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0776" y="3501009"/>
            <a:ext cx="2016000" cy="151216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2348880"/>
            <a:ext cx="2016000" cy="345638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회원 탈퇴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MemberDelAction.java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56992"/>
            <a:ext cx="2016000" cy="108012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2240" y="2564904"/>
            <a:ext cx="2160000" cy="338437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0776" y="3421380"/>
            <a:ext cx="2016000" cy="158417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1868" y="4167768"/>
            <a:ext cx="2016000" cy="172819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로그 아웃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2339752" y="4077073"/>
            <a:ext cx="2736306" cy="1296145"/>
          </a:xfrm>
          <a:prstGeom prst="bentConnector3">
            <a:avLst>
              <a:gd name="adj1" fmla="val 709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470004" y="1610132"/>
            <a:ext cx="2153278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LogoutAction.java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229916" y="1647468"/>
            <a:ext cx="2153278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MemberFrontController.java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068960"/>
            <a:ext cx="3312368" cy="100811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636912"/>
            <a:ext cx="2808312" cy="345638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리스트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5586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5796136" y="3789040"/>
            <a:ext cx="1872208" cy="124700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BoardListAction.java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429000"/>
            <a:ext cx="2016000" cy="100811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5668" y="2199526"/>
            <a:ext cx="2160000" cy="409912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6966" y="3068960"/>
            <a:ext cx="2016000" cy="1947719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20" name="모서리가 둥근 직사각형 19"/>
          <p:cNvSpPr/>
          <p:nvPr/>
        </p:nvSpPr>
        <p:spPr>
          <a:xfrm>
            <a:off x="7668344" y="2780928"/>
            <a:ext cx="1008112" cy="23042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prstClr val="black"/>
                </a:solidFill>
              </a:rPr>
              <a:t>다음장</a:t>
            </a:r>
            <a:endParaRPr lang="ko-KR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리스트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43608" y="162880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276872"/>
            <a:ext cx="2088232" cy="345638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1844824"/>
            <a:ext cx="5040560" cy="165618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3531802"/>
            <a:ext cx="5040000" cy="155134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5128741"/>
            <a:ext cx="5040000" cy="1191245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글쓰기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파일 업로드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1141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BoardWriteAction.java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212976"/>
            <a:ext cx="2016000" cy="115212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7160" y="2121155"/>
            <a:ext cx="2160000" cy="370507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4808" y="3628008"/>
            <a:ext cx="2016000" cy="139569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8440" y="2204864"/>
            <a:ext cx="2016000" cy="374441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글 상세 보기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조회수 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보기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1279648" y="3822824"/>
            <a:ext cx="1132114" cy="398264"/>
          </a:xfrm>
          <a:prstGeom prst="bentConnector3">
            <a:avLst>
              <a:gd name="adj1" fmla="val -481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572000" y="4102596"/>
            <a:ext cx="720080" cy="269106"/>
          </a:xfrm>
          <a:prstGeom prst="bentConnector3">
            <a:avLst>
              <a:gd name="adj1" fmla="val 100265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4153396"/>
            <a:ext cx="648072" cy="231006"/>
          </a:xfrm>
          <a:prstGeom prst="bentConnector3">
            <a:avLst>
              <a:gd name="adj1" fmla="val 100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BoardViewAction.java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5686" y="2267400"/>
            <a:ext cx="2016000" cy="151566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5668" y="2118011"/>
            <a:ext cx="2160000" cy="3039181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1158" y="2169418"/>
            <a:ext cx="2016000" cy="1931707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4790" y="2014240"/>
            <a:ext cx="2016000" cy="2160239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25" name="꺾인 연결선 24"/>
          <p:cNvCxnSpPr/>
          <p:nvPr/>
        </p:nvCxnSpPr>
        <p:spPr>
          <a:xfrm flipV="1">
            <a:off x="6156176" y="2048272"/>
            <a:ext cx="648072" cy="84584"/>
          </a:xfrm>
          <a:prstGeom prst="bentConnector3">
            <a:avLst>
              <a:gd name="adj1" fmla="val 2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4396978"/>
            <a:ext cx="2016000" cy="174077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528" y="4965624"/>
            <a:ext cx="2016000" cy="62361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41" name="꺾인 연결선 40"/>
          <p:cNvCxnSpPr/>
          <p:nvPr/>
        </p:nvCxnSpPr>
        <p:spPr>
          <a:xfrm rot="10800000" flipV="1">
            <a:off x="1259632" y="4437112"/>
            <a:ext cx="1152128" cy="504056"/>
          </a:xfrm>
          <a:prstGeom prst="bentConnector3">
            <a:avLst>
              <a:gd name="adj1" fmla="val 100155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67544" y="5805264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CommentBiz.java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90616" y="4576936"/>
            <a:ext cx="2016000" cy="181868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54" name="모서리가 둥근 직사각형 53"/>
          <p:cNvSpPr/>
          <p:nvPr/>
        </p:nvSpPr>
        <p:spPr>
          <a:xfrm>
            <a:off x="2805708" y="5824314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CommentDao.java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cxnSp>
        <p:nvCxnSpPr>
          <p:cNvPr id="55" name="꺾인 연결선 54"/>
          <p:cNvCxnSpPr>
            <a:stCxn id="2059" idx="3"/>
            <a:endCxn id="2060" idx="1"/>
          </p:cNvCxnSpPr>
          <p:nvPr/>
        </p:nvCxnSpPr>
        <p:spPr>
          <a:xfrm>
            <a:off x="2339528" y="5277432"/>
            <a:ext cx="2351088" cy="208847"/>
          </a:xfrm>
          <a:prstGeom prst="bentConnector3">
            <a:avLst>
              <a:gd name="adj1" fmla="val 50000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파일 다운로드 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2051720" y="4149082"/>
            <a:ext cx="2592290" cy="1152128"/>
          </a:xfrm>
          <a:prstGeom prst="bentConnector3">
            <a:avLst>
              <a:gd name="adj1" fmla="val 2723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652120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FileDownloadAction.java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331640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492896"/>
            <a:ext cx="3312368" cy="165618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2276872"/>
            <a:ext cx="4063926" cy="352839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00323707"/>
              </p:ext>
            </p:extLst>
          </p:nvPr>
        </p:nvGraphicFramePr>
        <p:xfrm>
          <a:off x="899592" y="1916832"/>
          <a:ext cx="7344816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0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3 </a:t>
                      </a:r>
                      <a:r>
                        <a:rPr lang="ko-KR" altLang="en-US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운동 인원 부족</a:t>
                      </a:r>
                      <a:endParaRPr lang="en-US" altLang="ko-KR" b="1" cap="none" spc="30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장소나 같이 할 사람이 부족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4 </a:t>
                      </a:r>
                      <a:r>
                        <a:rPr lang="ko-KR" altLang="en-US" b="1" cap="none" spc="300" baseline="0" dirty="0">
                          <a:ln w="11430" cmpd="sng">
                            <a:solidFill>
                              <a:schemeClr val="accent1">
                                <a:tint val="10000"/>
                              </a:schemeClr>
                            </a:solidFill>
                            <a:prstDash val="solid"/>
                            <a:miter lim="800000"/>
                          </a:ln>
                          <a:gradFill>
                            <a:gsLst>
                              <a:gs pos="10000">
                                <a:schemeClr val="accent1">
                                  <a:tint val="83000"/>
                                  <a:shade val="100000"/>
                                  <a:satMod val="200000"/>
                                </a:schemeClr>
                              </a:gs>
                              <a:gs pos="75000">
                                <a:schemeClr val="accent1">
                                  <a:tint val="100000"/>
                                  <a:shade val="50000"/>
                                  <a:satMod val="15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glow rad="45500">
                              <a:schemeClr val="accent1">
                                <a:satMod val="220000"/>
                                <a:alpha val="35000"/>
                              </a:schemeClr>
                            </a:glow>
                          </a:effectLst>
                        </a:rPr>
                        <a:t>개별적 참여</a:t>
                      </a:r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/>
                      <a:endParaRPr lang="en-US" altLang="ko-KR" b="1" cap="none" spc="300" baseline="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단체운동의 경우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단체단위구성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개인 초점 시스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템의 필요성</a:t>
                      </a:r>
                      <a:endParaRPr lang="ko-KR" altLang="en-US" b="1" cap="none" spc="300" dirty="0">
                        <a:ln w="11430" cmpd="sng">
                          <a:solidFill>
                            <a:schemeClr val="accent1">
                              <a:tint val="10000"/>
                            </a:schemeClr>
                          </a:solidFill>
                          <a:prstDash val="solid"/>
                          <a:miter lim="800000"/>
                        </a:ln>
                        <a:gradFill>
                          <a:gsLst>
                            <a:gs pos="10000">
                              <a:schemeClr val="accent1">
                                <a:tint val="83000"/>
                                <a:shade val="100000"/>
                                <a:satMod val="200000"/>
                              </a:schemeClr>
                            </a:gs>
                            <a:gs pos="75000">
                              <a:schemeClr val="accent1">
                                <a:tint val="100000"/>
                                <a:shade val="50000"/>
                                <a:satMod val="15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glow rad="45500">
                            <a:schemeClr val="accent1">
                              <a:satMod val="220000"/>
                              <a:alpha val="35000"/>
                            </a:schemeClr>
                          </a:glow>
                        </a:effectLs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899592" y="2420888"/>
            <a:ext cx="734481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11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564904"/>
            <a:ext cx="3672408" cy="187220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99592" y="3501008"/>
            <a:ext cx="10801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48" y="2799694"/>
            <a:ext cx="1792154" cy="13493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97" y="2799694"/>
            <a:ext cx="1811651" cy="13640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글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1141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BoardUpdateAction.java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909663"/>
            <a:ext cx="2016000" cy="152745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860" y="2132856"/>
            <a:ext cx="2160000" cy="367240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7508" y="3371850"/>
            <a:ext cx="2016000" cy="162975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6948" y="3429000"/>
            <a:ext cx="2016000" cy="2322339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err="1" smtClean="0">
                <a:solidFill>
                  <a:prstClr val="black"/>
                </a:solidFill>
              </a:rPr>
              <a:t>답글</a:t>
            </a:r>
            <a:r>
              <a:rPr lang="ko-KR" altLang="en-US" dirty="0" smtClean="0">
                <a:solidFill>
                  <a:prstClr val="black"/>
                </a:solidFill>
              </a:rPr>
              <a:t> 쓰기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1141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036046"/>
            <a:ext cx="648072" cy="576064"/>
          </a:xfrm>
          <a:prstGeom prst="bentConnector3">
            <a:avLst>
              <a:gd name="adj1" fmla="val 99971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036046"/>
            <a:ext cx="648072" cy="576064"/>
          </a:xfrm>
          <a:prstGeom prst="bentConnector3">
            <a:avLst>
              <a:gd name="adj1" fmla="val 519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ReplyAction.java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924944"/>
            <a:ext cx="2016000" cy="151216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7826" y="2272680"/>
            <a:ext cx="2160000" cy="361729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09666" y="3212976"/>
            <a:ext cx="2016000" cy="179014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16948" y="2101106"/>
            <a:ext cx="2016000" cy="375401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글 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파일 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삭제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1211412" y="4456210"/>
            <a:ext cx="1224136" cy="1087663"/>
          </a:xfrm>
          <a:prstGeom prst="bentConnector3">
            <a:avLst>
              <a:gd name="adj1" fmla="val 100032"/>
            </a:avLst>
          </a:prstGeom>
          <a:ln w="41275" cmpd="sng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644008" y="5464150"/>
            <a:ext cx="720080" cy="288032"/>
          </a:xfrm>
          <a:prstGeom prst="bentConnector3">
            <a:avLst>
              <a:gd name="adj1" fmla="val 100265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>
            <a:off x="6084168" y="5464150"/>
            <a:ext cx="720080" cy="288032"/>
          </a:xfrm>
          <a:prstGeom prst="bentConnector3">
            <a:avLst>
              <a:gd name="adj1" fmla="val 2380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21374" y="15631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37892" y="159705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BoardDelete.java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8344" y="161394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 smtClean="0">
                <a:solidFill>
                  <a:prstClr val="black"/>
                </a:solidFill>
              </a:rPr>
              <a:t>BoardFrontController</a:t>
            </a:r>
            <a:r>
              <a:rPr lang="en-US" altLang="ko-KR" sz="700" b="1" dirty="0" smtClean="0">
                <a:solidFill>
                  <a:prstClr val="black"/>
                </a:solidFill>
              </a:rPr>
              <a:t> 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44072" y="1556792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BoardDao.java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336" y="2690367"/>
            <a:ext cx="2016000" cy="174674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018" y="2276872"/>
            <a:ext cx="2160000" cy="360040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2560464"/>
            <a:ext cx="2016000" cy="136098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23298" y="2276872"/>
            <a:ext cx="2016000" cy="163643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4102472"/>
            <a:ext cx="2016000" cy="134885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23298" y="4104506"/>
            <a:ext cx="2016000" cy="1772766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39" name="모서리가 둥근 직사각형 38"/>
          <p:cNvSpPr/>
          <p:nvPr/>
        </p:nvSpPr>
        <p:spPr>
          <a:xfrm>
            <a:off x="4864224" y="5949280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CommentBiz.java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15956" y="5945088"/>
            <a:ext cx="1656184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CommentDao.java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cxnSp>
        <p:nvCxnSpPr>
          <p:cNvPr id="45" name="꺾인 연결선 44"/>
          <p:cNvCxnSpPr/>
          <p:nvPr/>
        </p:nvCxnSpPr>
        <p:spPr>
          <a:xfrm>
            <a:off x="4644008" y="2348880"/>
            <a:ext cx="792088" cy="216024"/>
          </a:xfrm>
          <a:prstGeom prst="bentConnector3">
            <a:avLst>
              <a:gd name="adj1" fmla="val 99704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flipV="1">
            <a:off x="6084168" y="2367930"/>
            <a:ext cx="720080" cy="144016"/>
          </a:xfrm>
          <a:prstGeom prst="bentConnector3">
            <a:avLst>
              <a:gd name="adj1" fmla="val 617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주요기술 상세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게시판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참가신청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메일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699792" y="1628800"/>
            <a:ext cx="33843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prstClr val="black"/>
                </a:solidFill>
              </a:rPr>
              <a:t>matchJoin.jsp</a:t>
            </a:r>
            <a:endParaRPr lang="ko-KR" altLang="en-US" sz="700" b="1" dirty="0">
              <a:solidFill>
                <a:prstClr val="black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204864"/>
            <a:ext cx="7560839" cy="381017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1809" y="2776799"/>
              <a:ext cx="27831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개발자 테스트</a:t>
              </a:r>
            </a:p>
          </p:txBody>
        </p:sp>
      </p:grpSp>
      <p:pic>
        <p:nvPicPr>
          <p:cNvPr id="7" name="그림 6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0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개발자 테스트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테스트 케이스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4" name="그림 23" descr="테스트.png"/>
          <p:cNvPicPr>
            <a:picLocks noChangeAspect="1"/>
          </p:cNvPicPr>
          <p:nvPr/>
        </p:nvPicPr>
        <p:blipFill>
          <a:blip r:embed="rId4" cstate="print"/>
          <a:srcRect b="50059"/>
          <a:stretch>
            <a:fillRect/>
          </a:stretch>
        </p:blipFill>
        <p:spPr>
          <a:xfrm>
            <a:off x="340286" y="1562396"/>
            <a:ext cx="8480186" cy="4674916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개발자 테스트 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테스트 케이스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4" name="그림 23" descr="테스트.png"/>
          <p:cNvPicPr>
            <a:picLocks noChangeAspect="1"/>
          </p:cNvPicPr>
          <p:nvPr/>
        </p:nvPicPr>
        <p:blipFill>
          <a:blip r:embed="rId4" cstate="print"/>
          <a:srcRect t="46907"/>
          <a:stretch>
            <a:fillRect/>
          </a:stretch>
        </p:blipFill>
        <p:spPr>
          <a:xfrm>
            <a:off x="340286" y="1556792"/>
            <a:ext cx="8480186" cy="4752527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317963" y="1988840"/>
            <a:ext cx="4508075" cy="2880320"/>
            <a:chOff x="4635924" y="1912703"/>
            <a:chExt cx="4508075" cy="2880320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4635924" y="1912703"/>
              <a:ext cx="4508075" cy="2880320"/>
            </a:xfrm>
            <a:prstGeom prst="round2SameRect">
              <a:avLst>
                <a:gd name="adj1" fmla="val 7301"/>
                <a:gd name="adj2" fmla="val 659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14090" y="2790131"/>
              <a:ext cx="21517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Thank you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9" name="그림 8" descr="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335699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87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  상황분석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 descr="unnam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724" y="2571744"/>
            <a:ext cx="1971689" cy="3286148"/>
          </a:xfrm>
          <a:prstGeom prst="rect">
            <a:avLst/>
          </a:prstGeom>
        </p:spPr>
      </p:pic>
      <p:pic>
        <p:nvPicPr>
          <p:cNvPr id="13" name="그림 12" descr="unnamedM3DSNN8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6619" y="2571744"/>
            <a:ext cx="1847546" cy="3286148"/>
          </a:xfrm>
          <a:prstGeom prst="rect">
            <a:avLst/>
          </a:prstGeom>
        </p:spPr>
      </p:pic>
      <p:pic>
        <p:nvPicPr>
          <p:cNvPr id="14" name="그림 13" descr="경쟁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512" y="2571744"/>
            <a:ext cx="1847546" cy="3286148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643306" y="1643050"/>
            <a:ext cx="1857388" cy="8572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축구어때</a:t>
            </a:r>
            <a:r>
              <a:rPr lang="en-US" altLang="ko-KR" sz="1200" dirty="0" smtClean="0"/>
              <a:t>&gt;</a:t>
            </a:r>
          </a:p>
          <a:p>
            <a:pPr algn="ctr"/>
            <a:r>
              <a:rPr lang="ko-KR" altLang="en-US" sz="1200" dirty="0" smtClean="0"/>
              <a:t>커뮤니티 활성화</a:t>
            </a:r>
            <a:endParaRPr lang="ko-KR" altLang="en-US" sz="1200" dirty="0"/>
          </a:p>
        </p:txBody>
      </p:sp>
      <p:sp>
        <p:nvSpPr>
          <p:cNvPr id="17" name="타원 16"/>
          <p:cNvSpPr/>
          <p:nvPr/>
        </p:nvSpPr>
        <p:spPr>
          <a:xfrm>
            <a:off x="1000100" y="1643050"/>
            <a:ext cx="1857388" cy="8572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smtClean="0"/>
              <a:t>에이매치</a:t>
            </a:r>
            <a:r>
              <a:rPr lang="en-US" altLang="ko-KR" sz="1600" dirty="0" smtClean="0"/>
              <a:t>&gt;</a:t>
            </a:r>
          </a:p>
          <a:p>
            <a:pPr algn="ctr"/>
            <a:r>
              <a:rPr lang="ko-KR" altLang="en-US" sz="1600" dirty="0" smtClean="0"/>
              <a:t>자동매칭</a:t>
            </a:r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6286512" y="1643050"/>
            <a:ext cx="1857388" cy="8572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모두의 축구</a:t>
            </a:r>
            <a:r>
              <a:rPr lang="en-US" altLang="ko-KR" sz="1200" dirty="0" smtClean="0"/>
              <a:t>&gt;</a:t>
            </a:r>
          </a:p>
          <a:p>
            <a:pPr algn="ctr"/>
            <a:r>
              <a:rPr lang="ko-KR" altLang="en-US" sz="1200" dirty="0" smtClean="0"/>
              <a:t>심플한 매칭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785918" y="6000768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개인 매칭이 있으나 팀단위 운영이 핵심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  문제도출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2976" y="1714488"/>
            <a:ext cx="642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Yolo</a:t>
            </a:r>
            <a:r>
              <a:rPr lang="ko-KR" altLang="en-US" dirty="0" smtClean="0">
                <a:solidFill>
                  <a:srgbClr val="FFC000"/>
                </a:solidFill>
              </a:rPr>
              <a:t>족</a:t>
            </a:r>
            <a:r>
              <a:rPr lang="ko-KR" altLang="en-US" dirty="0" smtClean="0">
                <a:solidFill>
                  <a:schemeClr val="bg1"/>
                </a:solidFill>
              </a:rPr>
              <a:t>이란</a:t>
            </a:r>
            <a:r>
              <a:rPr lang="en-US" altLang="ko-KR" dirty="0" smtClean="0">
                <a:solidFill>
                  <a:schemeClr val="bg1"/>
                </a:solidFill>
              </a:rPr>
              <a:t>? </a:t>
            </a:r>
            <a:r>
              <a:rPr lang="ko-KR" altLang="en-US" dirty="0" smtClean="0">
                <a:solidFill>
                  <a:schemeClr val="bg1"/>
                </a:solidFill>
              </a:rPr>
              <a:t>‘인생은 한 번뿐이다’를 뜻하는 </a:t>
            </a:r>
            <a:r>
              <a:rPr lang="en-US" altLang="ko-KR" dirty="0" smtClean="0">
                <a:solidFill>
                  <a:schemeClr val="bg1"/>
                </a:solidFill>
              </a:rPr>
              <a:t>You Only Live Once</a:t>
            </a:r>
            <a:r>
              <a:rPr lang="ko-KR" altLang="en-US" dirty="0" smtClean="0">
                <a:solidFill>
                  <a:schemeClr val="bg1"/>
                </a:solidFill>
              </a:rPr>
              <a:t>의 앞 글자를 딴 용어로 현재 자신의 행복을 가장 중시하여 소비하는 태도를 말한다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미래 또는 남을 위해 희생하지 않고 현재의 행복을 위해 소비하는 라이프스타일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종진\Desktop\작업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28596" y="1571612"/>
            <a:ext cx="571504" cy="571504"/>
          </a:xfrm>
          <a:prstGeom prst="rect">
            <a:avLst/>
          </a:prstGeom>
          <a:noFill/>
        </p:spPr>
      </p:pic>
      <p:pic>
        <p:nvPicPr>
          <p:cNvPr id="19" name="그림 18" descr="yol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604" y="3000372"/>
            <a:ext cx="2286016" cy="2224103"/>
          </a:xfrm>
          <a:prstGeom prst="rect">
            <a:avLst/>
          </a:prstGeom>
        </p:spPr>
      </p:pic>
      <p:pic>
        <p:nvPicPr>
          <p:cNvPr id="20" name="그림 19" descr="욜로라이프_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4876" y="2928934"/>
            <a:ext cx="2149246" cy="23574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71670" y="5572140"/>
            <a:ext cx="4786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개인의 가치를 더 중시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48264" y="6093296"/>
            <a:ext cx="20037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LINKPORTS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  타겟분석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대각선 방향의 모서리가 잘린 사각형 11"/>
          <p:cNvSpPr/>
          <p:nvPr/>
        </p:nvSpPr>
        <p:spPr>
          <a:xfrm>
            <a:off x="964381" y="1857364"/>
            <a:ext cx="2143140" cy="785818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타지에 와있는 경우</a:t>
            </a:r>
            <a:endParaRPr lang="ko-KR" altLang="en-US" dirty="0"/>
          </a:p>
        </p:txBody>
      </p:sp>
      <p:sp>
        <p:nvSpPr>
          <p:cNvPr id="13" name="대각선 방향의 모서리가 잘린 사각형 12"/>
          <p:cNvSpPr/>
          <p:nvPr/>
        </p:nvSpPr>
        <p:spPr>
          <a:xfrm>
            <a:off x="6179355" y="1857364"/>
            <a:ext cx="2143140" cy="785818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같은 취미를 공유 하고 싶은 경우</a:t>
            </a:r>
            <a:endParaRPr lang="ko-KR" altLang="en-US" sz="1600" dirty="0"/>
          </a:p>
        </p:txBody>
      </p:sp>
      <p:sp>
        <p:nvSpPr>
          <p:cNvPr id="14" name="대각선 방향의 모서리가 잘린 사각형 13"/>
          <p:cNvSpPr/>
          <p:nvPr/>
        </p:nvSpPr>
        <p:spPr>
          <a:xfrm>
            <a:off x="3571868" y="1857364"/>
            <a:ext cx="2143140" cy="785818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개인이 팀단위 운동을 희망하는 경우</a:t>
            </a:r>
            <a:endParaRPr lang="ko-KR" altLang="en-US" sz="1600" dirty="0"/>
          </a:p>
        </p:txBody>
      </p:sp>
      <p:pic>
        <p:nvPicPr>
          <p:cNvPr id="16" name="그림 15" descr="출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2857496"/>
            <a:ext cx="2143140" cy="1901826"/>
          </a:xfrm>
          <a:prstGeom prst="rect">
            <a:avLst/>
          </a:prstGeom>
        </p:spPr>
      </p:pic>
      <p:pic>
        <p:nvPicPr>
          <p:cNvPr id="17" name="그림 16" descr="yay85982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868" y="2857496"/>
            <a:ext cx="2143139" cy="1921435"/>
          </a:xfrm>
          <a:prstGeom prst="rect">
            <a:avLst/>
          </a:prstGeom>
        </p:spPr>
      </p:pic>
      <p:pic>
        <p:nvPicPr>
          <p:cNvPr id="18" name="그림 17" descr="hobb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2786058"/>
            <a:ext cx="2143140" cy="200026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215074" y="4857760"/>
            <a:ext cx="2143140" cy="1214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개인의 행복을 추구하기 위해 취미를 갖는 사람들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71868" y="4857760"/>
            <a:ext cx="2143140" cy="1214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축구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농구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야구 등 인기 있는 대중 스포츠의 경우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개인상 제약 발생</a:t>
            </a:r>
            <a:endParaRPr lang="ko-KR" altLang="en-US" sz="14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0100" y="4857760"/>
            <a:ext cx="2143140" cy="1214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itchFamily="34" charset="0"/>
              <a:buChar char="•"/>
            </a:pPr>
            <a:r>
              <a:rPr lang="ko-KR" altLang="en-US" sz="1600" dirty="0" smtClean="0"/>
              <a:t>타지로 학업상 이동</a:t>
            </a:r>
            <a:endParaRPr lang="en-US" altLang="ko-KR" sz="1600" dirty="0" smtClean="0"/>
          </a:p>
          <a:p>
            <a:pPr algn="ctr">
              <a:buFont typeface="Arial" pitchFamily="34" charset="0"/>
              <a:buChar char="•"/>
            </a:pPr>
            <a:r>
              <a:rPr lang="ko-KR" altLang="en-US" sz="1600" dirty="0" smtClean="0"/>
              <a:t>직장인 업무상 파견 근무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>
            <a:off x="251520" y="332656"/>
            <a:ext cx="8640960" cy="6192688"/>
          </a:xfrm>
          <a:prstGeom prst="round2SameRect">
            <a:avLst>
              <a:gd name="adj1" fmla="val 6487"/>
              <a:gd name="adj2" fmla="val 57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917573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현행 시스템 분석하기</a:t>
            </a:r>
          </a:p>
        </p:txBody>
      </p:sp>
      <p:pic>
        <p:nvPicPr>
          <p:cNvPr id="6" name="그림 5" descr="b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76672"/>
            <a:ext cx="720080" cy="7200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1520" y="1268760"/>
            <a:ext cx="86409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  요구사항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85719" y="1500174"/>
          <a:ext cx="8572560" cy="4851879"/>
        </p:xfrm>
        <a:graphic>
          <a:graphicData uri="http://schemas.openxmlformats.org/drawingml/2006/table">
            <a:tbl>
              <a:tblPr/>
              <a:tblGrid>
                <a:gridCol w="591213"/>
                <a:gridCol w="620770"/>
                <a:gridCol w="1005058"/>
                <a:gridCol w="423702"/>
                <a:gridCol w="561651"/>
                <a:gridCol w="719306"/>
                <a:gridCol w="1517442"/>
                <a:gridCol w="2019968"/>
                <a:gridCol w="522237"/>
                <a:gridCol w="591213"/>
              </a:tblGrid>
              <a:tr h="386021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요구사항정의서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7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작성일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돋움"/>
                        </a:rPr>
                        <a:t>2017-09-05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latin typeface="돋움"/>
                        </a:rPr>
                        <a:t>작성자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돋움"/>
                        </a:rPr>
                        <a:t>TEAM </a:t>
                      </a:r>
                      <a:r>
                        <a:rPr lang="ko-KR" altLang="en-US" sz="1000" b="0" i="0" u="none" strike="noStrike">
                          <a:latin typeface="돋움"/>
                        </a:rPr>
                        <a:t>꼬부기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latin typeface="바탕체"/>
                      </a:endParaRP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9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61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6100"/>
                          </a:solidFill>
                          <a:latin typeface="맑은 고딕"/>
                        </a:rPr>
                        <a:t>내용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6100"/>
                          </a:solidFill>
                          <a:latin typeface="맑은 고딕"/>
                        </a:rPr>
                        <a:t>유형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6100"/>
                          </a:solidFill>
                          <a:latin typeface="맑은 고딕"/>
                        </a:rPr>
                        <a:t>우선순위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6100"/>
                          </a:solidFill>
                          <a:latin typeface="맑은 고딕"/>
                        </a:rPr>
                        <a:t>중요도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6100"/>
                          </a:solidFill>
                          <a:latin typeface="맑은 고딕"/>
                        </a:rPr>
                        <a:t>관련요구사항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6100"/>
                          </a:solidFill>
                          <a:latin typeface="맑은 고딕"/>
                        </a:rPr>
                        <a:t>버전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6100"/>
                          </a:solidFill>
                          <a:latin typeface="맑은 고딕"/>
                        </a:rPr>
                        <a:t>수용여부</a:t>
                      </a:r>
                    </a:p>
                  </a:txBody>
                  <a:tcPr marL="5255" marR="5255" marT="52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</a:tr>
              <a:tr h="1665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A1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요일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월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~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일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3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A2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오전</a:t>
                      </a:r>
                      <a:r>
                        <a:rPr lang="en-US" altLang="ko-KR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오후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오전</a:t>
                      </a:r>
                      <a:r>
                        <a:rPr lang="en-US" altLang="ko-KR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오후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A3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날짜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1~31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A4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시간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00:00~12:00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B1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시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특별시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,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광역시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,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도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B2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구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군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각 시도내 구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군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B3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실내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야외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실내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야외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C1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개인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개인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2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C2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팀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팀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D1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예약여부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O,X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희망사항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5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D2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날씨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우천시 취소여부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선택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4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중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D3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가격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가격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희망사항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6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E1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축구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축구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E2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농구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하프코트</a:t>
                      </a:r>
                      <a:r>
                        <a:rPr lang="en-US" altLang="ko-KR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풀코트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A7D00"/>
                          </a:solidFill>
                          <a:latin typeface="맑은 고딕"/>
                        </a:rPr>
                        <a:t>E3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야구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야구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A7D00"/>
                          </a:solidFill>
                          <a:latin typeface="맑은 고딕"/>
                        </a:rPr>
                        <a:t>E4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기타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기타종목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기능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필수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chemeClr val="bg1"/>
                          </a:solidFill>
                          <a:latin typeface="바탕체"/>
                        </a:rPr>
                        <a:t>상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적절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V1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latin typeface="바탕체"/>
                        </a:rPr>
                        <a:t>수락</a:t>
                      </a:r>
                    </a:p>
                  </a:txBody>
                  <a:tcPr marL="5255" marR="5255" marT="5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200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1553</Words>
  <Application>Microsoft Office PowerPoint</Application>
  <PresentationFormat>화면 슬라이드 쇼(4:3)</PresentationFormat>
  <Paragraphs>1051</Paragraphs>
  <Slides>57</Slides>
  <Notes>41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57</vt:i4>
      </vt:variant>
    </vt:vector>
  </HeadingPairs>
  <TitlesOfParts>
    <vt:vector size="60" baseType="lpstr">
      <vt:lpstr>Office 테마</vt:lpstr>
      <vt:lpstr>1_Office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GreenAcademy</cp:lastModifiedBy>
  <cp:revision>210</cp:revision>
  <dcterms:created xsi:type="dcterms:W3CDTF">2011-08-26T00:01:38Z</dcterms:created>
  <dcterms:modified xsi:type="dcterms:W3CDTF">2018-01-23T03:03:24Z</dcterms:modified>
</cp:coreProperties>
</file>